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75" r:id="rId4"/>
    <p:sldId id="258" r:id="rId5"/>
    <p:sldId id="272" r:id="rId6"/>
    <p:sldId id="259" r:id="rId7"/>
    <p:sldId id="260" r:id="rId8"/>
    <p:sldId id="276" r:id="rId9"/>
    <p:sldId id="268" r:id="rId10"/>
    <p:sldId id="262" r:id="rId11"/>
    <p:sldId id="264" r:id="rId12"/>
    <p:sldId id="265" r:id="rId13"/>
    <p:sldId id="271" r:id="rId14"/>
    <p:sldId id="274" r:id="rId15"/>
    <p:sldId id="266" r:id="rId16"/>
    <p:sldId id="273" r:id="rId17"/>
    <p:sldId id="267" r:id="rId18"/>
  </p:sldIdLst>
  <p:sldSz cx="18288000" cy="10287000"/>
  <p:notesSz cx="6858000" cy="9144000"/>
  <p:embeddedFontLst>
    <p:embeddedFont>
      <p:font typeface="210 나의동무" panose="02020603020101020101" pitchFamily="18" charset="-127"/>
      <p:regular r:id="rId20"/>
    </p:embeddedFont>
    <p:embeddedFont>
      <p:font typeface="한컴 고딕" panose="02000500000000000000" pitchFamily="2" charset="-127"/>
      <p:regular r:id="rId21"/>
      <p:bold r:id="rId22"/>
    </p:embeddedFont>
    <p:embeddedFont>
      <p:font typeface="BM HANNA Air OTF" panose="020B0600000101010101" pitchFamily="34" charset="-127"/>
      <p:regular r:id="rId23"/>
    </p:embeddedFont>
    <p:embeddedFont>
      <p:font typeface="Malgun Gothic" panose="020B0503020000020004" pitchFamily="34" charset="-127"/>
      <p:regular r:id="rId24"/>
      <p:bold r:id="rId25"/>
    </p:embeddedFont>
    <p:embeddedFont>
      <p:font typeface="Bahnschrift SemiBold Condensed" panose="020F0502020204030204" pitchFamily="34" charset="0"/>
      <p:regular r:id="rId26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Dekko" pitchFamily="2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BEC"/>
    <a:srgbClr val="FFFFFF"/>
    <a:srgbClr val="8EAA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45" autoAdjust="0"/>
    <p:restoredTop sz="96860" autoAdjust="0"/>
  </p:normalViewPr>
  <p:slideViewPr>
    <p:cSldViewPr>
      <p:cViewPr>
        <p:scale>
          <a:sx n="74" d="100"/>
          <a:sy n="74" d="100"/>
        </p:scale>
        <p:origin x="1848" y="9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6370BD-355C-4181-8B58-AAB95B6CF70D}" type="datetimeFigureOut">
              <a:rPr lang="ko-KR" altLang="en-US" smtClean="0"/>
              <a:t>2023. 6. 18.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9A3BDC-7F1C-4526-9330-3CC461EEC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439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dirty="0"/>
              <a:t>웹</a:t>
            </a:r>
            <a:r>
              <a:rPr kumimoji="1" lang="ko-KR" altLang="en-US" dirty="0"/>
              <a:t> 프로그래밍 </a:t>
            </a:r>
            <a:r>
              <a:rPr kumimoji="1" lang="en-US" altLang="ko-KR" dirty="0"/>
              <a:t>10</a:t>
            </a:r>
            <a:r>
              <a:rPr kumimoji="1" lang="ko-KR" altLang="en-US" dirty="0"/>
              <a:t>조 최종발표를 시작하겠습니다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저희 팀은 무더위 쉼터를 제공해주는 웹 페이지를 제작하게 되어 </a:t>
            </a:r>
            <a:r>
              <a:rPr kumimoji="1" lang="ko-KR" altLang="en-US" dirty="0" err="1"/>
              <a:t>팀명을</a:t>
            </a:r>
            <a:r>
              <a:rPr kumimoji="1" lang="ko-KR" altLang="en-US" dirty="0"/>
              <a:t>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햇빛 싫어</a:t>
            </a:r>
            <a:r>
              <a:rPr kumimoji="1" lang="en-US" altLang="ko-KR" dirty="0"/>
              <a:t>”</a:t>
            </a:r>
            <a:r>
              <a:rPr kumimoji="1" lang="ko-KR" altLang="en-US" dirty="0"/>
              <a:t>로 정하였습니다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3BDC-7F1C-4526-9330-3CC461EEC85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619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발표의 내용은 프로젝트 개요</a:t>
            </a:r>
            <a:r>
              <a:rPr lang="en-US" altLang="ko-KR" dirty="0"/>
              <a:t>, </a:t>
            </a:r>
            <a:r>
              <a:rPr lang="ko-KR" altLang="en-US" dirty="0"/>
              <a:t>핵심 기능</a:t>
            </a:r>
            <a:r>
              <a:rPr lang="en-US" altLang="ko-KR" dirty="0"/>
              <a:t>, </a:t>
            </a:r>
            <a:r>
              <a:rPr lang="ko-KR" altLang="en-US" dirty="0"/>
              <a:t>문제 해결 및 도전 과제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프로젝트 결과 및 성과 순으로 살펴보겠습니다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3BDC-7F1C-4526-9330-3CC461EEC85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180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공공데이터와 지도를 이용한 웹 페이지를 제작하는 프로젝트를 진행하게 되었습니다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3BDC-7F1C-4526-9330-3CC461EEC85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805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프로젝트의 개요입니다</a:t>
            </a:r>
            <a:r>
              <a:rPr lang="en-US" altLang="ko-KR" dirty="0"/>
              <a:t>.</a:t>
            </a:r>
            <a:r>
              <a:rPr lang="ko-KR" altLang="en-US" dirty="0"/>
              <a:t> 폭염은 사망까지 이를 수 있는 크나큰 자연재해로 지정되어 있습니다</a:t>
            </a:r>
            <a:r>
              <a:rPr lang="en-US" altLang="ko-KR" dirty="0"/>
              <a:t>. </a:t>
            </a:r>
            <a:r>
              <a:rPr lang="ko-KR" altLang="en-US" dirty="0"/>
              <a:t>잘 알고 계시는 지구 온난화 등 많은 문제들로 매년 평균 기온이 증가하여 요즘 날씨와 같은 폭염이 일상화되고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3BDC-7F1C-4526-9330-3CC461EEC85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307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공공데이터와 지도를 이용한 웹 페이지를 제작하는 프로젝트를 진행하게 되었습니다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3BDC-7F1C-4526-9330-3CC461EEC85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442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공공데이터와 지도를 이용한 웹 페이지를 제작하는 프로젝트를 진행하게 되었습니다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A3BDC-7F1C-4526-9330-3CC461EEC85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933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9A3BDC-7F1C-4526-9330-3CC461EEC85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397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8.sv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83115" y="-488253"/>
            <a:ext cx="20028315" cy="10796310"/>
            <a:chOff x="0" y="0"/>
            <a:chExt cx="26704420" cy="14395080"/>
          </a:xfrm>
        </p:grpSpPr>
        <p:sp>
          <p:nvSpPr>
            <p:cNvPr id="3" name="Freeform 3"/>
            <p:cNvSpPr/>
            <p:nvPr/>
          </p:nvSpPr>
          <p:spPr>
            <a:xfrm>
              <a:off x="12678449" y="369109"/>
              <a:ext cx="14025971" cy="14025971"/>
            </a:xfrm>
            <a:custGeom>
              <a:avLst/>
              <a:gdLst/>
              <a:ahLst/>
              <a:cxnLst/>
              <a:rect l="l" t="t" r="r" b="b"/>
              <a:pathLst>
                <a:path w="14025971" h="14025971">
                  <a:moveTo>
                    <a:pt x="0" y="0"/>
                  </a:moveTo>
                  <a:lnTo>
                    <a:pt x="14025971" y="0"/>
                  </a:lnTo>
                  <a:lnTo>
                    <a:pt x="14025971" y="14025971"/>
                  </a:lnTo>
                  <a:lnTo>
                    <a:pt x="0" y="14025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4395080" cy="14395080"/>
            </a:xfrm>
            <a:custGeom>
              <a:avLst/>
              <a:gdLst/>
              <a:ahLst/>
              <a:cxnLst/>
              <a:rect l="l" t="t" r="r" b="b"/>
              <a:pathLst>
                <a:path w="14395080" h="14395080">
                  <a:moveTo>
                    <a:pt x="0" y="0"/>
                  </a:moveTo>
                  <a:lnTo>
                    <a:pt x="14395080" y="0"/>
                  </a:lnTo>
                  <a:lnTo>
                    <a:pt x="14395080" y="14395080"/>
                  </a:lnTo>
                  <a:lnTo>
                    <a:pt x="0" y="143950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601164" y="5754643"/>
            <a:ext cx="16230600" cy="205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840"/>
              </a:lnSpc>
            </a:pPr>
            <a:r>
              <a:rPr lang="en-US" sz="14400" dirty="0" err="1">
                <a:solidFill>
                  <a:srgbClr val="000000"/>
                </a:solidFill>
                <a:latin typeface="210 나의동무" panose="020B0600000101010101" charset="-127"/>
                <a:ea typeface="210 나의동무" panose="020B0600000101010101" charset="-127"/>
              </a:rPr>
              <a:t>햇빛</a:t>
            </a:r>
            <a:r>
              <a:rPr lang="en-US" sz="14400" dirty="0">
                <a:solidFill>
                  <a:srgbClr val="000000"/>
                </a:solidFill>
                <a:latin typeface="210 나의동무" panose="020B0600000101010101" charset="-127"/>
                <a:ea typeface="210 나의동무" panose="020B0600000101010101" charset="-127"/>
              </a:rPr>
              <a:t> </a:t>
            </a:r>
            <a:r>
              <a:rPr lang="en-US" sz="14400" dirty="0" err="1">
                <a:solidFill>
                  <a:srgbClr val="000000"/>
                </a:solidFill>
                <a:latin typeface="210 나의동무" panose="020B0600000101010101" charset="-127"/>
                <a:ea typeface="210 나의동무" panose="020B0600000101010101" charset="-127"/>
              </a:rPr>
              <a:t>싫어</a:t>
            </a:r>
            <a:endParaRPr lang="en-US" sz="14400" dirty="0">
              <a:solidFill>
                <a:srgbClr val="000000"/>
              </a:solidFill>
              <a:latin typeface="210 나의동무" panose="020B0600000101010101" charset="-127"/>
              <a:ea typeface="210 나의동무" panose="020B0600000101010101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7963057"/>
            <a:ext cx="16230600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Dekko"/>
              </a:rPr>
              <a:t>2023 Web Programming Team Project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0FE198-B435-DA61-72E9-17EA9E407037}"/>
              </a:ext>
            </a:extLst>
          </p:cNvPr>
          <p:cNvSpPr/>
          <p:nvPr/>
        </p:nvSpPr>
        <p:spPr>
          <a:xfrm>
            <a:off x="9448800" y="-342900"/>
            <a:ext cx="1295400" cy="2456753"/>
          </a:xfrm>
          <a:prstGeom prst="rect">
            <a:avLst/>
          </a:prstGeom>
          <a:solidFill>
            <a:srgbClr val="8EA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161699-418F-0A0C-6D28-8919976F9282}"/>
              </a:ext>
            </a:extLst>
          </p:cNvPr>
          <p:cNvSpPr txBox="1"/>
          <p:nvPr/>
        </p:nvSpPr>
        <p:spPr>
          <a:xfrm flipH="1">
            <a:off x="14656184" y="7538068"/>
            <a:ext cx="30306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>
                <a:latin typeface="210 나의동무" panose="020B0600000101010101" charset="-127"/>
                <a:ea typeface="210 나의동무" panose="020B0600000101010101" charset="-127"/>
              </a:rPr>
              <a:t>Team 10.</a:t>
            </a:r>
          </a:p>
          <a:p>
            <a:pPr algn="r"/>
            <a:endParaRPr lang="en-US" altLang="ko-KR" sz="3200" dirty="0">
              <a:latin typeface="210 나의동무" panose="020B0600000101010101" charset="-127"/>
              <a:ea typeface="210 나의동무" panose="020B0600000101010101" charset="-127"/>
            </a:endParaRPr>
          </a:p>
          <a:p>
            <a:pPr algn="r"/>
            <a:r>
              <a:rPr lang="en-US" altLang="ko-KR" sz="3200" dirty="0">
                <a:latin typeface="210 나의동무" panose="020B0600000101010101" charset="-127"/>
                <a:ea typeface="210 나의동무" panose="020B0600000101010101" charset="-127"/>
              </a:rPr>
              <a:t>201911619</a:t>
            </a:r>
            <a:r>
              <a:rPr lang="ko-KR" altLang="en-US" sz="3200" dirty="0">
                <a:latin typeface="210 나의동무" panose="020B0600000101010101" charset="-127"/>
                <a:ea typeface="210 나의동무" panose="020B0600000101010101" charset="-127"/>
              </a:rPr>
              <a:t>    김진우</a:t>
            </a:r>
            <a:endParaRPr lang="en-US" altLang="ko-KR" sz="3200" dirty="0">
              <a:latin typeface="210 나의동무" panose="020B0600000101010101" charset="-127"/>
              <a:ea typeface="210 나의동무" panose="020B0600000101010101" charset="-127"/>
            </a:endParaRPr>
          </a:p>
          <a:p>
            <a:pPr algn="r"/>
            <a:r>
              <a:rPr lang="en-US" altLang="ko-KR" sz="3200" dirty="0">
                <a:latin typeface="210 나의동무" panose="020B0600000101010101" charset="-127"/>
                <a:ea typeface="210 나의동무" panose="020B0600000101010101" charset="-127"/>
              </a:rPr>
              <a:t>202013250  </a:t>
            </a:r>
            <a:r>
              <a:rPr lang="ko-KR" altLang="en-US" sz="3200" dirty="0" err="1">
                <a:latin typeface="210 나의동무" panose="020B0600000101010101" charset="-127"/>
                <a:ea typeface="210 나의동무" panose="020B0600000101010101" charset="-127"/>
              </a:rPr>
              <a:t>이민윤</a:t>
            </a:r>
            <a:endParaRPr lang="en-US" altLang="ko-KR" sz="3200" dirty="0">
              <a:latin typeface="210 나의동무" panose="020B0600000101010101" charset="-127"/>
              <a:ea typeface="210 나의동무" panose="020B0600000101010101" charset="-127"/>
            </a:endParaRPr>
          </a:p>
          <a:p>
            <a:pPr algn="r"/>
            <a:r>
              <a:rPr lang="en-US" altLang="ko-KR" sz="3200" dirty="0">
                <a:latin typeface="210 나의동무" panose="020B0600000101010101" charset="-127"/>
                <a:ea typeface="210 나의동무" panose="020B0600000101010101" charset="-127"/>
              </a:rPr>
              <a:t>202213356   </a:t>
            </a:r>
            <a:r>
              <a:rPr lang="ko-KR" altLang="en-US" sz="3200" dirty="0" err="1">
                <a:latin typeface="210 나의동무" panose="020B0600000101010101" charset="-127"/>
                <a:ea typeface="210 나의동무" panose="020B0600000101010101" charset="-127"/>
              </a:rPr>
              <a:t>이문빈</a:t>
            </a:r>
            <a:endParaRPr lang="en-US" altLang="ko-KR" sz="3200" dirty="0">
              <a:latin typeface="210 나의동무" panose="020B0600000101010101" charset="-127"/>
              <a:ea typeface="210 나의동무" panose="020B0600000101010101" charset="-127"/>
            </a:endParaRPr>
          </a:p>
          <a:p>
            <a:pPr algn="r"/>
            <a:endParaRPr lang="ko-KR" altLang="en-US" sz="3200" dirty="0">
              <a:latin typeface="210 나의동무" panose="020B0600000101010101" charset="-127"/>
              <a:ea typeface="210 나의동무" panose="020B0600000101010101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9172575"/>
            <a:ext cx="9595465" cy="4256897"/>
          </a:xfrm>
          <a:custGeom>
            <a:avLst/>
            <a:gdLst/>
            <a:ahLst/>
            <a:cxnLst/>
            <a:rect l="l" t="t" r="r" b="b"/>
            <a:pathLst>
              <a:path w="9595465" h="4256897">
                <a:moveTo>
                  <a:pt x="0" y="0"/>
                </a:moveTo>
                <a:lnTo>
                  <a:pt x="9595465" y="0"/>
                </a:lnTo>
                <a:lnTo>
                  <a:pt x="9595465" y="4256897"/>
                </a:lnTo>
                <a:lnTo>
                  <a:pt x="0" y="4256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5160227D-0F46-C8F4-8F64-FA5B480C4985}"/>
              </a:ext>
            </a:extLst>
          </p:cNvPr>
          <p:cNvSpPr txBox="1"/>
          <p:nvPr/>
        </p:nvSpPr>
        <p:spPr>
          <a:xfrm>
            <a:off x="17254786" y="-1904808"/>
            <a:ext cx="795089" cy="14087091"/>
          </a:xfrm>
          <a:prstGeom prst="rect">
            <a:avLst/>
          </a:prstGeom>
        </p:spPr>
        <p:txBody>
          <a:bodyPr vert="vert"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ko-KR" altLang="en-US" sz="5200" dirty="0">
                <a:solidFill>
                  <a:srgbClr val="EBD29C"/>
                </a:solidFill>
                <a:ea typeface="210 나의동무"/>
              </a:rPr>
              <a:t>핵심 기능</a:t>
            </a:r>
            <a:endParaRPr lang="en-US" sz="5200" dirty="0">
              <a:solidFill>
                <a:srgbClr val="EBD29C"/>
              </a:solidFill>
              <a:ea typeface="210 나의동무"/>
            </a:endParaRP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B09948EF-CBF0-3A6C-459D-FBDED69CBE12}"/>
              </a:ext>
            </a:extLst>
          </p:cNvPr>
          <p:cNvSpPr/>
          <p:nvPr/>
        </p:nvSpPr>
        <p:spPr>
          <a:xfrm flipH="1">
            <a:off x="8388463" y="9514705"/>
            <a:ext cx="9899537" cy="4391795"/>
          </a:xfrm>
          <a:custGeom>
            <a:avLst/>
            <a:gdLst/>
            <a:ahLst/>
            <a:cxnLst/>
            <a:rect l="l" t="t" r="r" b="b"/>
            <a:pathLst>
              <a:path w="9899537" h="4391795">
                <a:moveTo>
                  <a:pt x="9899537" y="0"/>
                </a:moveTo>
                <a:lnTo>
                  <a:pt x="0" y="0"/>
                </a:lnTo>
                <a:lnTo>
                  <a:pt x="0" y="4391795"/>
                </a:lnTo>
                <a:lnTo>
                  <a:pt x="9899537" y="4391795"/>
                </a:lnTo>
                <a:lnTo>
                  <a:pt x="989953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16E4A9A8-6D52-4747-A325-438FDF485FBF}"/>
              </a:ext>
            </a:extLst>
          </p:cNvPr>
          <p:cNvSpPr txBox="1"/>
          <p:nvPr/>
        </p:nvSpPr>
        <p:spPr>
          <a:xfrm>
            <a:off x="2213171" y="-25441"/>
            <a:ext cx="14077566" cy="144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80"/>
              </a:lnSpc>
              <a:spcBef>
                <a:spcPct val="0"/>
              </a:spcBef>
            </a:pPr>
            <a:r>
              <a:rPr lang="en-US" sz="6600" dirty="0">
                <a:solidFill>
                  <a:srgbClr val="000000"/>
                </a:solidFill>
                <a:latin typeface="210 나의동무" panose="020B0600000101010101" charset="-127"/>
                <a:ea typeface="210 나의동무" panose="020B0600000101010101" charset="-127"/>
              </a:rPr>
              <a:t>1</a:t>
            </a:r>
            <a:r>
              <a:rPr lang="en-US" altLang="ko-KR" sz="6600" dirty="0">
                <a:solidFill>
                  <a:srgbClr val="000000"/>
                </a:solidFill>
                <a:latin typeface="210 나의동무" panose="020B0600000101010101" charset="-127"/>
                <a:ea typeface="210 나의동무" panose="020B0600000101010101" charset="-127"/>
              </a:rPr>
              <a:t>.</a:t>
            </a:r>
            <a:r>
              <a:rPr lang="en-US" sz="6600" dirty="0">
                <a:solidFill>
                  <a:srgbClr val="000000"/>
                </a:solidFill>
                <a:latin typeface="210 나의동무" panose="020B0600000101010101" charset="-127"/>
                <a:ea typeface="210 나의동무" panose="020B0600000101010101" charset="-127"/>
              </a:rPr>
              <a:t> </a:t>
            </a:r>
            <a:r>
              <a:rPr lang="ko-KR" altLang="en-US" sz="6600" dirty="0">
                <a:solidFill>
                  <a:srgbClr val="000000"/>
                </a:solidFill>
                <a:latin typeface="210 나의동무" panose="020B0600000101010101" charset="-127"/>
                <a:ea typeface="210 나의동무" panose="020B0600000101010101" charset="-127"/>
              </a:rPr>
              <a:t>메인 화면 </a:t>
            </a:r>
            <a:r>
              <a:rPr lang="en-US" altLang="ko-KR" sz="6600" dirty="0">
                <a:solidFill>
                  <a:srgbClr val="000000"/>
                </a:solidFill>
                <a:latin typeface="210 나의동무" panose="020B0600000101010101" charset="-127"/>
                <a:ea typeface="210 나의동무" panose="020B0600000101010101" charset="-127"/>
              </a:rPr>
              <a:t>( </a:t>
            </a:r>
            <a:r>
              <a:rPr lang="ko-KR" altLang="en-US" sz="6600" dirty="0" err="1">
                <a:solidFill>
                  <a:srgbClr val="000000"/>
                </a:solidFill>
                <a:latin typeface="210 나의동무" panose="020B0600000101010101" charset="-127"/>
                <a:ea typeface="210 나의동무" panose="020B0600000101010101" charset="-127"/>
              </a:rPr>
              <a:t>검색창</a:t>
            </a:r>
            <a:r>
              <a:rPr lang="ko-KR" altLang="en-US" sz="6600" dirty="0">
                <a:solidFill>
                  <a:srgbClr val="000000"/>
                </a:solidFill>
                <a:latin typeface="210 나의동무" panose="020B0600000101010101" charset="-127"/>
                <a:ea typeface="210 나의동무" panose="020B0600000101010101" charset="-127"/>
              </a:rPr>
              <a:t> </a:t>
            </a:r>
            <a:r>
              <a:rPr lang="en-US" altLang="ko-KR" sz="6600" dirty="0">
                <a:solidFill>
                  <a:srgbClr val="000000"/>
                </a:solidFill>
                <a:latin typeface="210 나의동무" panose="020B0600000101010101" charset="-127"/>
                <a:ea typeface="210 나의동무" panose="020B0600000101010101" charset="-127"/>
              </a:rPr>
              <a:t>off</a:t>
            </a:r>
            <a:r>
              <a:rPr lang="ko-KR" altLang="en-US" sz="6600" dirty="0">
                <a:solidFill>
                  <a:srgbClr val="000000"/>
                </a:solidFill>
                <a:latin typeface="210 나의동무" panose="020B0600000101010101" charset="-127"/>
                <a:ea typeface="210 나의동무" panose="020B0600000101010101" charset="-127"/>
              </a:rPr>
              <a:t> </a:t>
            </a:r>
            <a:r>
              <a:rPr lang="en-US" altLang="ko-KR" sz="6600" dirty="0">
                <a:solidFill>
                  <a:srgbClr val="000000"/>
                </a:solidFill>
                <a:latin typeface="210 나의동무" panose="020B0600000101010101" charset="-127"/>
                <a:ea typeface="210 나의동무" panose="020B0600000101010101" charset="-127"/>
              </a:rPr>
              <a:t>)</a:t>
            </a:r>
            <a:endParaRPr lang="en-US" sz="6600" dirty="0">
              <a:solidFill>
                <a:srgbClr val="000000"/>
              </a:solidFill>
              <a:latin typeface="210 나의동무" panose="020B0600000101010101" charset="-127"/>
              <a:ea typeface="210 나의동무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8327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9172575"/>
            <a:ext cx="9595465" cy="4256897"/>
          </a:xfrm>
          <a:custGeom>
            <a:avLst/>
            <a:gdLst/>
            <a:ahLst/>
            <a:cxnLst/>
            <a:rect l="l" t="t" r="r" b="b"/>
            <a:pathLst>
              <a:path w="9595465" h="4256897">
                <a:moveTo>
                  <a:pt x="0" y="0"/>
                </a:moveTo>
                <a:lnTo>
                  <a:pt x="9595465" y="0"/>
                </a:lnTo>
                <a:lnTo>
                  <a:pt x="9595465" y="4256897"/>
                </a:lnTo>
                <a:lnTo>
                  <a:pt x="0" y="4256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5160227D-0F46-C8F4-8F64-FA5B480C4985}"/>
              </a:ext>
            </a:extLst>
          </p:cNvPr>
          <p:cNvSpPr txBox="1"/>
          <p:nvPr/>
        </p:nvSpPr>
        <p:spPr>
          <a:xfrm>
            <a:off x="17254786" y="-1904808"/>
            <a:ext cx="795089" cy="14087091"/>
          </a:xfrm>
          <a:prstGeom prst="rect">
            <a:avLst/>
          </a:prstGeom>
        </p:spPr>
        <p:txBody>
          <a:bodyPr vert="vert"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ko-KR" altLang="en-US" sz="5200" dirty="0">
                <a:solidFill>
                  <a:srgbClr val="EBD29C"/>
                </a:solidFill>
                <a:ea typeface="210 나의동무"/>
              </a:rPr>
              <a:t>핵심 기능</a:t>
            </a:r>
            <a:endParaRPr lang="en-US" sz="5200" dirty="0">
              <a:solidFill>
                <a:srgbClr val="EBD29C"/>
              </a:solidFill>
              <a:ea typeface="210 나의동무"/>
            </a:endParaRP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B09948EF-CBF0-3A6C-459D-FBDED69CBE12}"/>
              </a:ext>
            </a:extLst>
          </p:cNvPr>
          <p:cNvSpPr/>
          <p:nvPr/>
        </p:nvSpPr>
        <p:spPr>
          <a:xfrm flipH="1">
            <a:off x="8388463" y="9514705"/>
            <a:ext cx="9899537" cy="4391795"/>
          </a:xfrm>
          <a:custGeom>
            <a:avLst/>
            <a:gdLst/>
            <a:ahLst/>
            <a:cxnLst/>
            <a:rect l="l" t="t" r="r" b="b"/>
            <a:pathLst>
              <a:path w="9899537" h="4391795">
                <a:moveTo>
                  <a:pt x="9899537" y="0"/>
                </a:moveTo>
                <a:lnTo>
                  <a:pt x="0" y="0"/>
                </a:lnTo>
                <a:lnTo>
                  <a:pt x="0" y="4391795"/>
                </a:lnTo>
                <a:lnTo>
                  <a:pt x="9899537" y="4391795"/>
                </a:lnTo>
                <a:lnTo>
                  <a:pt x="989953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6FD3EB-2597-5D9E-382A-9BAC7C621CF1}"/>
              </a:ext>
            </a:extLst>
          </p:cNvPr>
          <p:cNvSpPr/>
          <p:nvPr/>
        </p:nvSpPr>
        <p:spPr>
          <a:xfrm>
            <a:off x="2971800" y="2705100"/>
            <a:ext cx="2438400" cy="381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D523683B-5EDA-7F58-9B82-2C1AD9ED1C46}"/>
              </a:ext>
            </a:extLst>
          </p:cNvPr>
          <p:cNvSpPr txBox="1"/>
          <p:nvPr/>
        </p:nvSpPr>
        <p:spPr>
          <a:xfrm>
            <a:off x="2105217" y="-85393"/>
            <a:ext cx="14077566" cy="144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80"/>
              </a:lnSpc>
              <a:spcBef>
                <a:spcPct val="0"/>
              </a:spcBef>
            </a:pPr>
            <a:r>
              <a:rPr lang="en-US" altLang="ko-KR" sz="6600" dirty="0">
                <a:solidFill>
                  <a:srgbClr val="000000"/>
                </a:solidFill>
                <a:latin typeface="210 나의동무" panose="020B0600000101010101" charset="-127"/>
                <a:ea typeface="210 나의동무" panose="020B0600000101010101" charset="-127"/>
              </a:rPr>
              <a:t>2</a:t>
            </a:r>
            <a:r>
              <a:rPr lang="en-US" sz="6600" dirty="0">
                <a:solidFill>
                  <a:srgbClr val="000000"/>
                </a:solidFill>
                <a:latin typeface="210 나의동무" panose="020B0600000101010101" charset="-127"/>
                <a:ea typeface="210 나의동무" panose="020B0600000101010101" charset="-127"/>
              </a:rPr>
              <a:t>. </a:t>
            </a:r>
            <a:r>
              <a:rPr lang="ko-KR" altLang="en-US" sz="6600" dirty="0">
                <a:solidFill>
                  <a:srgbClr val="000000"/>
                </a:solidFill>
                <a:latin typeface="210 나의동무" panose="020B0600000101010101" charset="-127"/>
                <a:ea typeface="210 나의동무" panose="020B0600000101010101" charset="-127"/>
              </a:rPr>
              <a:t>검색기능 구현</a:t>
            </a:r>
            <a:endParaRPr lang="en-US" sz="6600" dirty="0">
              <a:solidFill>
                <a:srgbClr val="000000"/>
              </a:solidFill>
              <a:latin typeface="210 나의동무" panose="020B0600000101010101" charset="-127"/>
              <a:ea typeface="210 나의동무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8167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9172575"/>
            <a:ext cx="9595465" cy="4256897"/>
          </a:xfrm>
          <a:custGeom>
            <a:avLst/>
            <a:gdLst/>
            <a:ahLst/>
            <a:cxnLst/>
            <a:rect l="l" t="t" r="r" b="b"/>
            <a:pathLst>
              <a:path w="9595465" h="4256897">
                <a:moveTo>
                  <a:pt x="0" y="0"/>
                </a:moveTo>
                <a:lnTo>
                  <a:pt x="9595465" y="0"/>
                </a:lnTo>
                <a:lnTo>
                  <a:pt x="9595465" y="4256897"/>
                </a:lnTo>
                <a:lnTo>
                  <a:pt x="0" y="4256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5160227D-0F46-C8F4-8F64-FA5B480C4985}"/>
              </a:ext>
            </a:extLst>
          </p:cNvPr>
          <p:cNvSpPr txBox="1"/>
          <p:nvPr/>
        </p:nvSpPr>
        <p:spPr>
          <a:xfrm>
            <a:off x="17254786" y="-1904808"/>
            <a:ext cx="795089" cy="14087091"/>
          </a:xfrm>
          <a:prstGeom prst="rect">
            <a:avLst/>
          </a:prstGeom>
        </p:spPr>
        <p:txBody>
          <a:bodyPr vert="vert"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ko-KR" altLang="en-US" sz="5200" dirty="0">
                <a:solidFill>
                  <a:srgbClr val="EBD29C"/>
                </a:solidFill>
                <a:ea typeface="210 나의동무"/>
              </a:rPr>
              <a:t>핵심 기능</a:t>
            </a:r>
            <a:endParaRPr lang="en-US" sz="5200" dirty="0">
              <a:solidFill>
                <a:srgbClr val="EBD29C"/>
              </a:solidFill>
              <a:ea typeface="210 나의동무"/>
            </a:endParaRP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B09948EF-CBF0-3A6C-459D-FBDED69CBE12}"/>
              </a:ext>
            </a:extLst>
          </p:cNvPr>
          <p:cNvSpPr/>
          <p:nvPr/>
        </p:nvSpPr>
        <p:spPr>
          <a:xfrm flipH="1">
            <a:off x="8388463" y="9514705"/>
            <a:ext cx="9899537" cy="4391795"/>
          </a:xfrm>
          <a:custGeom>
            <a:avLst/>
            <a:gdLst/>
            <a:ahLst/>
            <a:cxnLst/>
            <a:rect l="l" t="t" r="r" b="b"/>
            <a:pathLst>
              <a:path w="9899537" h="4391795">
                <a:moveTo>
                  <a:pt x="9899537" y="0"/>
                </a:moveTo>
                <a:lnTo>
                  <a:pt x="0" y="0"/>
                </a:lnTo>
                <a:lnTo>
                  <a:pt x="0" y="4391795"/>
                </a:lnTo>
                <a:lnTo>
                  <a:pt x="9899537" y="4391795"/>
                </a:lnTo>
                <a:lnTo>
                  <a:pt x="989953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6FD3EB-2597-5D9E-382A-9BAC7C621CF1}"/>
              </a:ext>
            </a:extLst>
          </p:cNvPr>
          <p:cNvSpPr/>
          <p:nvPr/>
        </p:nvSpPr>
        <p:spPr>
          <a:xfrm>
            <a:off x="5410200" y="2095500"/>
            <a:ext cx="609600" cy="2667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4AC12EC7-A5FE-464D-FE2A-A0601C312321}"/>
              </a:ext>
            </a:extLst>
          </p:cNvPr>
          <p:cNvSpPr txBox="1"/>
          <p:nvPr/>
        </p:nvSpPr>
        <p:spPr>
          <a:xfrm>
            <a:off x="2105217" y="-110553"/>
            <a:ext cx="14077566" cy="144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80"/>
              </a:lnSpc>
              <a:spcBef>
                <a:spcPct val="0"/>
              </a:spcBef>
            </a:pPr>
            <a:r>
              <a:rPr lang="en-US" altLang="ko-KR" sz="6600" dirty="0">
                <a:solidFill>
                  <a:srgbClr val="000000"/>
                </a:solidFill>
                <a:latin typeface="210 나의동무" panose="020B0600000101010101" charset="-127"/>
                <a:ea typeface="210 나의동무" panose="020B0600000101010101" charset="-127"/>
              </a:rPr>
              <a:t>3</a:t>
            </a:r>
            <a:r>
              <a:rPr lang="en-US" sz="6600" dirty="0">
                <a:solidFill>
                  <a:srgbClr val="000000"/>
                </a:solidFill>
                <a:latin typeface="210 나의동무" panose="020B0600000101010101" charset="-127"/>
                <a:ea typeface="210 나의동무" panose="020B0600000101010101" charset="-127"/>
              </a:rPr>
              <a:t>. </a:t>
            </a:r>
            <a:r>
              <a:rPr lang="ko-KR" altLang="en-US" sz="6600" dirty="0">
                <a:solidFill>
                  <a:srgbClr val="000000"/>
                </a:solidFill>
                <a:latin typeface="210 나의동무" panose="020B0600000101010101" charset="-127"/>
                <a:ea typeface="210 나의동무" panose="020B0600000101010101" charset="-127"/>
              </a:rPr>
              <a:t>위치 검색 탭 구현</a:t>
            </a:r>
            <a:endParaRPr lang="en-US" sz="6600" dirty="0">
              <a:solidFill>
                <a:srgbClr val="000000"/>
              </a:solidFill>
              <a:latin typeface="210 나의동무" panose="020B0600000101010101" charset="-127"/>
              <a:ea typeface="210 나의동무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678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9172575"/>
            <a:ext cx="9595465" cy="4256897"/>
          </a:xfrm>
          <a:custGeom>
            <a:avLst/>
            <a:gdLst/>
            <a:ahLst/>
            <a:cxnLst/>
            <a:rect l="l" t="t" r="r" b="b"/>
            <a:pathLst>
              <a:path w="9595465" h="4256897">
                <a:moveTo>
                  <a:pt x="0" y="0"/>
                </a:moveTo>
                <a:lnTo>
                  <a:pt x="9595465" y="0"/>
                </a:lnTo>
                <a:lnTo>
                  <a:pt x="9595465" y="4256897"/>
                </a:lnTo>
                <a:lnTo>
                  <a:pt x="0" y="4256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5160227D-0F46-C8F4-8F64-FA5B480C4985}"/>
              </a:ext>
            </a:extLst>
          </p:cNvPr>
          <p:cNvSpPr txBox="1"/>
          <p:nvPr/>
        </p:nvSpPr>
        <p:spPr>
          <a:xfrm>
            <a:off x="17254786" y="-1904808"/>
            <a:ext cx="795089" cy="14087091"/>
          </a:xfrm>
          <a:prstGeom prst="rect">
            <a:avLst/>
          </a:prstGeom>
        </p:spPr>
        <p:txBody>
          <a:bodyPr vert="vert"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ko-KR" altLang="en-US" sz="5200" dirty="0">
                <a:solidFill>
                  <a:srgbClr val="EBD29C"/>
                </a:solidFill>
                <a:ea typeface="210 나의동무"/>
              </a:rPr>
              <a:t>핵심 기능</a:t>
            </a:r>
            <a:endParaRPr lang="en-US" sz="5200" dirty="0">
              <a:solidFill>
                <a:srgbClr val="EBD29C"/>
              </a:solidFill>
              <a:ea typeface="210 나의동무"/>
            </a:endParaRP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B09948EF-CBF0-3A6C-459D-FBDED69CBE12}"/>
              </a:ext>
            </a:extLst>
          </p:cNvPr>
          <p:cNvSpPr/>
          <p:nvPr/>
        </p:nvSpPr>
        <p:spPr>
          <a:xfrm flipH="1">
            <a:off x="8388463" y="9514705"/>
            <a:ext cx="9899537" cy="4391795"/>
          </a:xfrm>
          <a:custGeom>
            <a:avLst/>
            <a:gdLst/>
            <a:ahLst/>
            <a:cxnLst/>
            <a:rect l="l" t="t" r="r" b="b"/>
            <a:pathLst>
              <a:path w="9899537" h="4391795">
                <a:moveTo>
                  <a:pt x="9899537" y="0"/>
                </a:moveTo>
                <a:lnTo>
                  <a:pt x="0" y="0"/>
                </a:lnTo>
                <a:lnTo>
                  <a:pt x="0" y="4391795"/>
                </a:lnTo>
                <a:lnTo>
                  <a:pt x="9899537" y="4391795"/>
                </a:lnTo>
                <a:lnTo>
                  <a:pt x="989953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5B8AB7-6E7E-8EC9-21CA-E894C681D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390" y="1358657"/>
            <a:ext cx="13457220" cy="7569686"/>
          </a:xfrm>
          <a:prstGeom prst="rect">
            <a:avLst/>
          </a:prstGeom>
        </p:spPr>
      </p:pic>
      <p:sp>
        <p:nvSpPr>
          <p:cNvPr id="2" name="TextBox 7">
            <a:extLst>
              <a:ext uri="{FF2B5EF4-FFF2-40B4-BE49-F238E27FC236}">
                <a16:creationId xmlns:a16="http://schemas.microsoft.com/office/drawing/2014/main" id="{4AC12EC7-A5FE-464D-FE2A-A0601C312321}"/>
              </a:ext>
            </a:extLst>
          </p:cNvPr>
          <p:cNvSpPr txBox="1"/>
          <p:nvPr/>
        </p:nvSpPr>
        <p:spPr>
          <a:xfrm>
            <a:off x="2213171" y="-192101"/>
            <a:ext cx="14077566" cy="144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80"/>
              </a:lnSpc>
              <a:spcBef>
                <a:spcPct val="0"/>
              </a:spcBef>
            </a:pPr>
            <a:r>
              <a:rPr lang="en-US" altLang="ko-KR" sz="6600" dirty="0">
                <a:solidFill>
                  <a:srgbClr val="000000"/>
                </a:solidFill>
                <a:latin typeface="210 나의동무" panose="020B0600000101010101" charset="-127"/>
                <a:ea typeface="210 나의동무" panose="020B0600000101010101" charset="-127"/>
              </a:rPr>
              <a:t>4</a:t>
            </a:r>
            <a:r>
              <a:rPr lang="en-US" sz="6600" dirty="0">
                <a:solidFill>
                  <a:srgbClr val="000000"/>
                </a:solidFill>
                <a:latin typeface="210 나의동무" panose="020B0600000101010101" charset="-127"/>
                <a:ea typeface="210 나의동무" panose="020B0600000101010101" charset="-127"/>
              </a:rPr>
              <a:t>. </a:t>
            </a:r>
            <a:r>
              <a:rPr lang="ko-KR" altLang="en-US" sz="6600" dirty="0">
                <a:solidFill>
                  <a:srgbClr val="000000"/>
                </a:solidFill>
                <a:latin typeface="210 나의동무" panose="020B0600000101010101" charset="-127"/>
                <a:ea typeface="210 나의동무" panose="020B0600000101010101" charset="-127"/>
              </a:rPr>
              <a:t>마커 세부 정보</a:t>
            </a:r>
            <a:r>
              <a:rPr lang="en-US" altLang="ko-KR" sz="6600" dirty="0">
                <a:solidFill>
                  <a:srgbClr val="000000"/>
                </a:solidFill>
                <a:latin typeface="210 나의동무" panose="020B0600000101010101" charset="-127"/>
                <a:ea typeface="210 나의동무" panose="020B0600000101010101" charset="-127"/>
              </a:rPr>
              <a:t>, </a:t>
            </a:r>
            <a:r>
              <a:rPr lang="ko-KR" altLang="en-US" sz="6600" dirty="0">
                <a:solidFill>
                  <a:srgbClr val="000000"/>
                </a:solidFill>
                <a:latin typeface="210 나의동무" panose="020B0600000101010101" charset="-127"/>
                <a:ea typeface="210 나의동무" panose="020B0600000101010101" charset="-127"/>
              </a:rPr>
              <a:t>날씨</a:t>
            </a:r>
            <a:r>
              <a:rPr lang="en-US" altLang="ko-KR" sz="6600" dirty="0">
                <a:solidFill>
                  <a:srgbClr val="000000"/>
                </a:solidFill>
                <a:latin typeface="210 나의동무" panose="020B0600000101010101" charset="-127"/>
                <a:ea typeface="210 나의동무" panose="020B0600000101010101" charset="-127"/>
              </a:rPr>
              <a:t> </a:t>
            </a:r>
            <a:r>
              <a:rPr lang="ko-KR" altLang="en-US" sz="6600" dirty="0">
                <a:solidFill>
                  <a:srgbClr val="000000"/>
                </a:solidFill>
                <a:latin typeface="210 나의동무" panose="020B0600000101010101" charset="-127"/>
                <a:ea typeface="210 나의동무" panose="020B0600000101010101" charset="-127"/>
              </a:rPr>
              <a:t>및 </a:t>
            </a:r>
            <a:r>
              <a:rPr lang="ko-KR" altLang="en-US" sz="6600" dirty="0" err="1">
                <a:solidFill>
                  <a:srgbClr val="000000"/>
                </a:solidFill>
                <a:latin typeface="210 나의동무" panose="020B0600000101010101" charset="-127"/>
                <a:ea typeface="210 나의동무" panose="020B0600000101010101" charset="-127"/>
              </a:rPr>
              <a:t>클러스터러</a:t>
            </a:r>
            <a:r>
              <a:rPr lang="ko-KR" altLang="en-US" sz="6600" dirty="0">
                <a:solidFill>
                  <a:srgbClr val="000000"/>
                </a:solidFill>
                <a:latin typeface="210 나의동무" panose="020B0600000101010101" charset="-127"/>
                <a:ea typeface="210 나의동무" panose="020B0600000101010101" charset="-127"/>
              </a:rPr>
              <a:t> 기능</a:t>
            </a:r>
            <a:endParaRPr lang="en-US" sz="6600" dirty="0">
              <a:solidFill>
                <a:srgbClr val="000000"/>
              </a:solidFill>
              <a:latin typeface="210 나의동무" panose="020B0600000101010101" charset="-127"/>
              <a:ea typeface="210 나의동무" panose="020B0600000101010101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A2098C-1266-DFCA-4AF7-DF77CA95F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3797215"/>
            <a:ext cx="2286000" cy="118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 descr="텍스트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3994FC6F-B86B-E61D-C7A8-4C29BB637D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0" y="2171700"/>
            <a:ext cx="964794" cy="48239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B02F28B-8FF1-51D2-92DC-8560D6927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7905428"/>
            <a:ext cx="1647825" cy="75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240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9172575"/>
            <a:ext cx="9595465" cy="4256897"/>
          </a:xfrm>
          <a:custGeom>
            <a:avLst/>
            <a:gdLst/>
            <a:ahLst/>
            <a:cxnLst/>
            <a:rect l="l" t="t" r="r" b="b"/>
            <a:pathLst>
              <a:path w="9595465" h="4256897">
                <a:moveTo>
                  <a:pt x="0" y="0"/>
                </a:moveTo>
                <a:lnTo>
                  <a:pt x="9595465" y="0"/>
                </a:lnTo>
                <a:lnTo>
                  <a:pt x="9595465" y="4256897"/>
                </a:lnTo>
                <a:lnTo>
                  <a:pt x="0" y="4256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5160227D-0F46-C8F4-8F64-FA5B480C4985}"/>
              </a:ext>
            </a:extLst>
          </p:cNvPr>
          <p:cNvSpPr txBox="1"/>
          <p:nvPr/>
        </p:nvSpPr>
        <p:spPr>
          <a:xfrm>
            <a:off x="17254786" y="-1904808"/>
            <a:ext cx="795089" cy="14087091"/>
          </a:xfrm>
          <a:prstGeom prst="rect">
            <a:avLst/>
          </a:prstGeom>
        </p:spPr>
        <p:txBody>
          <a:bodyPr vert="vert"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ko-KR" altLang="en-US" sz="5200" dirty="0">
                <a:solidFill>
                  <a:srgbClr val="EBD29C"/>
                </a:solidFill>
                <a:ea typeface="210 나의동무"/>
              </a:rPr>
              <a:t>핵심 기능</a:t>
            </a:r>
            <a:endParaRPr lang="en-US" sz="5200" dirty="0">
              <a:solidFill>
                <a:srgbClr val="EBD29C"/>
              </a:solidFill>
              <a:ea typeface="210 나의동무"/>
            </a:endParaRP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B09948EF-CBF0-3A6C-459D-FBDED69CBE12}"/>
              </a:ext>
            </a:extLst>
          </p:cNvPr>
          <p:cNvSpPr/>
          <p:nvPr/>
        </p:nvSpPr>
        <p:spPr>
          <a:xfrm flipH="1">
            <a:off x="8388463" y="9514705"/>
            <a:ext cx="9899537" cy="4391795"/>
          </a:xfrm>
          <a:custGeom>
            <a:avLst/>
            <a:gdLst/>
            <a:ahLst/>
            <a:cxnLst/>
            <a:rect l="l" t="t" r="r" b="b"/>
            <a:pathLst>
              <a:path w="9899537" h="4391795">
                <a:moveTo>
                  <a:pt x="9899537" y="0"/>
                </a:moveTo>
                <a:lnTo>
                  <a:pt x="0" y="0"/>
                </a:lnTo>
                <a:lnTo>
                  <a:pt x="0" y="4391795"/>
                </a:lnTo>
                <a:lnTo>
                  <a:pt x="9899537" y="4391795"/>
                </a:lnTo>
                <a:lnTo>
                  <a:pt x="989953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BA86D9-60DA-1587-666D-399022909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390" y="1358656"/>
            <a:ext cx="13457220" cy="756968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EBE43F3-2E71-60E5-CF4B-6149963124EE}"/>
              </a:ext>
            </a:extLst>
          </p:cNvPr>
          <p:cNvSpPr/>
          <p:nvPr/>
        </p:nvSpPr>
        <p:spPr>
          <a:xfrm>
            <a:off x="10805983" y="3009900"/>
            <a:ext cx="3214817" cy="44958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도 </a:t>
            </a:r>
            <a:r>
              <a:rPr lang="en-US" altLang="ko-KR" dirty="0">
                <a:solidFill>
                  <a:schemeClr val="tx1"/>
                </a:solidFill>
              </a:rPr>
              <a:t>/ </a:t>
            </a:r>
            <a:r>
              <a:rPr lang="ko-KR" altLang="en-US" dirty="0">
                <a:solidFill>
                  <a:schemeClr val="tx1"/>
                </a:solidFill>
              </a:rPr>
              <a:t>시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군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구 </a:t>
            </a:r>
            <a:r>
              <a:rPr lang="en-US" altLang="ko-KR" dirty="0">
                <a:solidFill>
                  <a:schemeClr val="tx1"/>
                </a:solidFill>
              </a:rPr>
              <a:t>/ </a:t>
            </a:r>
            <a:r>
              <a:rPr lang="ko-KR" altLang="en-US" dirty="0">
                <a:solidFill>
                  <a:schemeClr val="tx1"/>
                </a:solidFill>
              </a:rPr>
              <a:t>동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읍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면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리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통계순위 제공 </a:t>
            </a: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BC59831A-62FB-00E3-1EE9-9F77BFC0BD97}"/>
              </a:ext>
            </a:extLst>
          </p:cNvPr>
          <p:cNvSpPr txBox="1"/>
          <p:nvPr/>
        </p:nvSpPr>
        <p:spPr>
          <a:xfrm>
            <a:off x="2213171" y="-192101"/>
            <a:ext cx="14077566" cy="144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80"/>
              </a:lnSpc>
              <a:spcBef>
                <a:spcPct val="0"/>
              </a:spcBef>
            </a:pPr>
            <a:r>
              <a:rPr lang="en-US" altLang="ko-KR" sz="6600" dirty="0">
                <a:solidFill>
                  <a:srgbClr val="000000"/>
                </a:solidFill>
                <a:latin typeface="210 나의동무" panose="020B0600000101010101" charset="-127"/>
                <a:ea typeface="210 나의동무" panose="020B0600000101010101" charset="-127"/>
              </a:rPr>
              <a:t>5</a:t>
            </a:r>
            <a:r>
              <a:rPr lang="en-US" sz="6600" dirty="0">
                <a:solidFill>
                  <a:srgbClr val="000000"/>
                </a:solidFill>
                <a:latin typeface="210 나의동무" panose="020B0600000101010101" charset="-127"/>
                <a:ea typeface="210 나의동무" panose="020B0600000101010101" charset="-127"/>
              </a:rPr>
              <a:t>. </a:t>
            </a:r>
            <a:r>
              <a:rPr lang="ko-KR" altLang="en-US" sz="6600" dirty="0">
                <a:solidFill>
                  <a:srgbClr val="000000"/>
                </a:solidFill>
                <a:latin typeface="210 나의동무" panose="020B0600000101010101" charset="-127"/>
                <a:ea typeface="210 나의동무" panose="020B0600000101010101" charset="-127"/>
              </a:rPr>
              <a:t>통계 화면 구현</a:t>
            </a:r>
            <a:endParaRPr lang="en-US" sz="6600" dirty="0">
              <a:solidFill>
                <a:srgbClr val="000000"/>
              </a:solidFill>
              <a:latin typeface="210 나의동무" panose="020B0600000101010101" charset="-127"/>
              <a:ea typeface="210 나의동무" panose="020B0600000101010101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DF47C4-B8E4-E5A8-C5A2-499421D07B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" t="10174" r="48166" b="19713"/>
          <a:stretch/>
        </p:blipFill>
        <p:spPr bwMode="auto">
          <a:xfrm>
            <a:off x="5105400" y="2628900"/>
            <a:ext cx="4609127" cy="606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302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9172575"/>
            <a:ext cx="9595465" cy="4256897"/>
          </a:xfrm>
          <a:custGeom>
            <a:avLst/>
            <a:gdLst/>
            <a:ahLst/>
            <a:cxnLst/>
            <a:rect l="l" t="t" r="r" b="b"/>
            <a:pathLst>
              <a:path w="9595465" h="4256897">
                <a:moveTo>
                  <a:pt x="0" y="0"/>
                </a:moveTo>
                <a:lnTo>
                  <a:pt x="9595465" y="0"/>
                </a:lnTo>
                <a:lnTo>
                  <a:pt x="9595465" y="4256897"/>
                </a:lnTo>
                <a:lnTo>
                  <a:pt x="0" y="4256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5160227D-0F46-C8F4-8F64-FA5B480C4985}"/>
              </a:ext>
            </a:extLst>
          </p:cNvPr>
          <p:cNvSpPr txBox="1"/>
          <p:nvPr/>
        </p:nvSpPr>
        <p:spPr>
          <a:xfrm>
            <a:off x="17254786" y="-1904808"/>
            <a:ext cx="795089" cy="14087091"/>
          </a:xfrm>
          <a:prstGeom prst="rect">
            <a:avLst/>
          </a:prstGeom>
        </p:spPr>
        <p:txBody>
          <a:bodyPr vert="vert"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ko-KR" altLang="en-US" sz="5200" dirty="0">
                <a:solidFill>
                  <a:srgbClr val="EBD29C"/>
                </a:solidFill>
                <a:ea typeface="210 나의동무"/>
              </a:rPr>
              <a:t>도전과제</a:t>
            </a:r>
            <a:endParaRPr lang="en-US" sz="5200" dirty="0">
              <a:solidFill>
                <a:srgbClr val="EBD29C"/>
              </a:solidFill>
              <a:ea typeface="210 나의동무"/>
            </a:endParaRP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B09948EF-CBF0-3A6C-459D-FBDED69CBE12}"/>
              </a:ext>
            </a:extLst>
          </p:cNvPr>
          <p:cNvSpPr/>
          <p:nvPr/>
        </p:nvSpPr>
        <p:spPr>
          <a:xfrm flipH="1">
            <a:off x="8388463" y="9514705"/>
            <a:ext cx="9899537" cy="4391795"/>
          </a:xfrm>
          <a:custGeom>
            <a:avLst/>
            <a:gdLst/>
            <a:ahLst/>
            <a:cxnLst/>
            <a:rect l="l" t="t" r="r" b="b"/>
            <a:pathLst>
              <a:path w="9899537" h="4391795">
                <a:moveTo>
                  <a:pt x="9899537" y="0"/>
                </a:moveTo>
                <a:lnTo>
                  <a:pt x="0" y="0"/>
                </a:lnTo>
                <a:lnTo>
                  <a:pt x="0" y="4391795"/>
                </a:lnTo>
                <a:lnTo>
                  <a:pt x="9899537" y="4391795"/>
                </a:lnTo>
                <a:lnTo>
                  <a:pt x="989953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BC59831A-62FB-00E3-1EE9-9F77BFC0BD97}"/>
              </a:ext>
            </a:extLst>
          </p:cNvPr>
          <p:cNvSpPr txBox="1"/>
          <p:nvPr/>
        </p:nvSpPr>
        <p:spPr>
          <a:xfrm>
            <a:off x="2105217" y="340135"/>
            <a:ext cx="14077566" cy="1554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80"/>
              </a:lnSpc>
              <a:spcBef>
                <a:spcPct val="0"/>
              </a:spcBef>
            </a:pPr>
            <a:r>
              <a:rPr lang="ko-KR" altLang="en-US" sz="9600" dirty="0">
                <a:solidFill>
                  <a:srgbClr val="000000"/>
                </a:solidFill>
                <a:latin typeface="210 나의동무" panose="020B0600000101010101" charset="-127"/>
                <a:ea typeface="210 나의동무" panose="020B0600000101010101" charset="-127"/>
              </a:rPr>
              <a:t>도전과제</a:t>
            </a:r>
            <a:endParaRPr lang="en-US" sz="9600" dirty="0">
              <a:solidFill>
                <a:srgbClr val="000000"/>
              </a:solidFill>
              <a:latin typeface="210 나의동무" panose="020B0600000101010101" charset="-127"/>
              <a:ea typeface="210 나의동무" panose="020B0600000101010101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A9CB7EB-252E-7CD5-726E-3D57861ADB31}"/>
              </a:ext>
            </a:extLst>
          </p:cNvPr>
          <p:cNvSpPr/>
          <p:nvPr/>
        </p:nvSpPr>
        <p:spPr>
          <a:xfrm>
            <a:off x="914399" y="2208841"/>
            <a:ext cx="16340387" cy="665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사용자에게 실시간으로 쉼터의 이용 가능 여부</a:t>
            </a:r>
            <a:r>
              <a:rPr lang="en-US" altLang="ko-KR" sz="3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lang="ko-KR" altLang="en-US" sz="3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인원 수</a:t>
            </a:r>
            <a:r>
              <a:rPr lang="en-US" altLang="ko-KR" sz="3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lang="ko-KR" altLang="en-US" sz="3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시간</a:t>
            </a:r>
            <a:r>
              <a:rPr lang="en-US" altLang="ko-KR" sz="3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lang="ko-KR" altLang="en-US" sz="3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에어컨 보유 수 등 정보를 제공</a:t>
            </a:r>
            <a:endParaRPr lang="en-US" altLang="ko-KR" sz="3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3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사용자가 무더위 쉼터의 위치를 정확히 파악할 수 있도록 지도 서비스에 적절한 시각화가 필요</a:t>
            </a:r>
            <a:endParaRPr lang="en-US" altLang="ko-KR" sz="3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3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위치 정보의 정확성을 통해 편리하게 무더위 쉼터를 찾도록 길 찾기 기능 구현 필요</a:t>
            </a:r>
            <a:endParaRPr lang="en-US" altLang="ko-KR" sz="3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3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사용자의 편의성과 접근성을 고려하여 시각 및 디자인 요소에 직관적으로 인터페이스를 제공</a:t>
            </a:r>
            <a:endParaRPr lang="en-US" altLang="ko-KR" sz="3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3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타 서비스와의 차별점을 통해 현재 만들고자 하는 서비스 부각</a:t>
            </a:r>
          </a:p>
        </p:txBody>
      </p:sp>
    </p:spTree>
    <p:extLst>
      <p:ext uri="{BB962C8B-B14F-4D97-AF65-F5344CB8AC3E}">
        <p14:creationId xmlns:p14="http://schemas.microsoft.com/office/powerpoint/2010/main" val="2419897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9172575"/>
            <a:ext cx="9595465" cy="4256897"/>
          </a:xfrm>
          <a:custGeom>
            <a:avLst/>
            <a:gdLst/>
            <a:ahLst/>
            <a:cxnLst/>
            <a:rect l="l" t="t" r="r" b="b"/>
            <a:pathLst>
              <a:path w="9595465" h="4256897">
                <a:moveTo>
                  <a:pt x="0" y="0"/>
                </a:moveTo>
                <a:lnTo>
                  <a:pt x="9595465" y="0"/>
                </a:lnTo>
                <a:lnTo>
                  <a:pt x="9595465" y="4256897"/>
                </a:lnTo>
                <a:lnTo>
                  <a:pt x="0" y="42568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5160227D-0F46-C8F4-8F64-FA5B480C4985}"/>
              </a:ext>
            </a:extLst>
          </p:cNvPr>
          <p:cNvSpPr txBox="1"/>
          <p:nvPr/>
        </p:nvSpPr>
        <p:spPr>
          <a:xfrm>
            <a:off x="17254786" y="-1904808"/>
            <a:ext cx="795089" cy="14087091"/>
          </a:xfrm>
          <a:prstGeom prst="rect">
            <a:avLst/>
          </a:prstGeom>
        </p:spPr>
        <p:txBody>
          <a:bodyPr vert="vert"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ko-KR" altLang="en-US" sz="5200" dirty="0">
                <a:solidFill>
                  <a:srgbClr val="EBD29C"/>
                </a:solidFill>
                <a:ea typeface="210 나의동무"/>
              </a:rPr>
              <a:t>프로젝트 결과 및 소감</a:t>
            </a:r>
            <a:endParaRPr lang="en-US" sz="5200" dirty="0">
              <a:solidFill>
                <a:srgbClr val="EBD29C"/>
              </a:solidFill>
              <a:ea typeface="210 나의동무"/>
            </a:endParaRP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B09948EF-CBF0-3A6C-459D-FBDED69CBE12}"/>
              </a:ext>
            </a:extLst>
          </p:cNvPr>
          <p:cNvSpPr/>
          <p:nvPr/>
        </p:nvSpPr>
        <p:spPr>
          <a:xfrm flipH="1">
            <a:off x="8388463" y="9514705"/>
            <a:ext cx="9899537" cy="4391795"/>
          </a:xfrm>
          <a:custGeom>
            <a:avLst/>
            <a:gdLst/>
            <a:ahLst/>
            <a:cxnLst/>
            <a:rect l="l" t="t" r="r" b="b"/>
            <a:pathLst>
              <a:path w="9899537" h="4391795">
                <a:moveTo>
                  <a:pt x="9899537" y="0"/>
                </a:moveTo>
                <a:lnTo>
                  <a:pt x="0" y="0"/>
                </a:lnTo>
                <a:lnTo>
                  <a:pt x="0" y="4391795"/>
                </a:lnTo>
                <a:lnTo>
                  <a:pt x="9899537" y="4391795"/>
                </a:lnTo>
                <a:lnTo>
                  <a:pt x="989953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BC59831A-62FB-00E3-1EE9-9F77BFC0BD97}"/>
              </a:ext>
            </a:extLst>
          </p:cNvPr>
          <p:cNvSpPr txBox="1"/>
          <p:nvPr/>
        </p:nvSpPr>
        <p:spPr>
          <a:xfrm>
            <a:off x="2105217" y="419100"/>
            <a:ext cx="14077566" cy="1554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80"/>
              </a:lnSpc>
              <a:spcBef>
                <a:spcPct val="0"/>
              </a:spcBef>
            </a:pPr>
            <a:r>
              <a:rPr lang="ko-KR" altLang="en-US" sz="9600" dirty="0">
                <a:solidFill>
                  <a:srgbClr val="000000"/>
                </a:solidFill>
                <a:latin typeface="210 나의동무" panose="020B0600000101010101" charset="-127"/>
                <a:ea typeface="210 나의동무" panose="020B0600000101010101" charset="-127"/>
              </a:rPr>
              <a:t>프로젝트 결과 및 소감</a:t>
            </a:r>
            <a:endParaRPr lang="en-US" sz="9600" dirty="0">
              <a:solidFill>
                <a:srgbClr val="000000"/>
              </a:solidFill>
              <a:latin typeface="210 나의동무" panose="020B0600000101010101" charset="-127"/>
              <a:ea typeface="210 나의동무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1276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9172575"/>
            <a:ext cx="9595465" cy="4256897"/>
          </a:xfrm>
          <a:custGeom>
            <a:avLst/>
            <a:gdLst/>
            <a:ahLst/>
            <a:cxnLst/>
            <a:rect l="l" t="t" r="r" b="b"/>
            <a:pathLst>
              <a:path w="9595465" h="4256897">
                <a:moveTo>
                  <a:pt x="0" y="0"/>
                </a:moveTo>
                <a:lnTo>
                  <a:pt x="9595465" y="0"/>
                </a:lnTo>
                <a:lnTo>
                  <a:pt x="9595465" y="4256897"/>
                </a:lnTo>
                <a:lnTo>
                  <a:pt x="0" y="4256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B09948EF-CBF0-3A6C-459D-FBDED69CBE12}"/>
              </a:ext>
            </a:extLst>
          </p:cNvPr>
          <p:cNvSpPr/>
          <p:nvPr/>
        </p:nvSpPr>
        <p:spPr>
          <a:xfrm flipH="1">
            <a:off x="8388463" y="9514705"/>
            <a:ext cx="9899537" cy="4391795"/>
          </a:xfrm>
          <a:custGeom>
            <a:avLst/>
            <a:gdLst/>
            <a:ahLst/>
            <a:cxnLst/>
            <a:rect l="l" t="t" r="r" b="b"/>
            <a:pathLst>
              <a:path w="9899537" h="4391795">
                <a:moveTo>
                  <a:pt x="9899537" y="0"/>
                </a:moveTo>
                <a:lnTo>
                  <a:pt x="0" y="0"/>
                </a:lnTo>
                <a:lnTo>
                  <a:pt x="0" y="4391795"/>
                </a:lnTo>
                <a:lnTo>
                  <a:pt x="9899537" y="4391795"/>
                </a:lnTo>
                <a:lnTo>
                  <a:pt x="989953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5AF92-BA96-A193-B974-8A6AF70BEE2A}"/>
              </a:ext>
            </a:extLst>
          </p:cNvPr>
          <p:cNvSpPr txBox="1"/>
          <p:nvPr/>
        </p:nvSpPr>
        <p:spPr>
          <a:xfrm>
            <a:off x="4572000" y="3179757"/>
            <a:ext cx="9144000" cy="1963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15840"/>
              </a:lnSpc>
            </a:pPr>
            <a:r>
              <a:rPr lang="en-US" altLang="ko-KR" sz="9600" dirty="0">
                <a:solidFill>
                  <a:srgbClr val="000000"/>
                </a:solidFill>
                <a:latin typeface="210 나의동무" panose="020B0600000101010101" charset="-127"/>
                <a:ea typeface="210 나의동무" panose="020B0600000101010101" charset="-127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889212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17888" y="-2095032"/>
            <a:ext cx="18288000" cy="9858189"/>
            <a:chOff x="0" y="0"/>
            <a:chExt cx="24384000" cy="13144252"/>
          </a:xfrm>
        </p:grpSpPr>
        <p:sp>
          <p:nvSpPr>
            <p:cNvPr id="3" name="Freeform 3"/>
            <p:cNvSpPr/>
            <p:nvPr/>
          </p:nvSpPr>
          <p:spPr>
            <a:xfrm>
              <a:off x="11576784" y="337036"/>
              <a:ext cx="12807216" cy="12807216"/>
            </a:xfrm>
            <a:custGeom>
              <a:avLst/>
              <a:gdLst/>
              <a:ahLst/>
              <a:cxnLst/>
              <a:rect l="l" t="t" r="r" b="b"/>
              <a:pathLst>
                <a:path w="12807216" h="12807216">
                  <a:moveTo>
                    <a:pt x="0" y="0"/>
                  </a:moveTo>
                  <a:lnTo>
                    <a:pt x="12807216" y="0"/>
                  </a:lnTo>
                  <a:lnTo>
                    <a:pt x="12807216" y="12807216"/>
                  </a:lnTo>
                  <a:lnTo>
                    <a:pt x="0" y="128072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3144252" cy="13144252"/>
            </a:xfrm>
            <a:custGeom>
              <a:avLst/>
              <a:gdLst/>
              <a:ahLst/>
              <a:cxnLst/>
              <a:rect l="l" t="t" r="r" b="b"/>
              <a:pathLst>
                <a:path w="13144252" h="13144252">
                  <a:moveTo>
                    <a:pt x="0" y="0"/>
                  </a:moveTo>
                  <a:lnTo>
                    <a:pt x="13144252" y="0"/>
                  </a:lnTo>
                  <a:lnTo>
                    <a:pt x="13144252" y="13144252"/>
                  </a:lnTo>
                  <a:lnTo>
                    <a:pt x="0" y="131442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-542322" y="661212"/>
            <a:ext cx="8355142" cy="182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400"/>
              </a:lnSpc>
              <a:spcBef>
                <a:spcPct val="0"/>
              </a:spcBef>
            </a:pPr>
            <a:r>
              <a:rPr lang="en-US" sz="12000" dirty="0">
                <a:solidFill>
                  <a:srgbClr val="000000"/>
                </a:solidFill>
                <a:latin typeface="Bahnschrift SemiBold Condensed" panose="020B0502040204020203" pitchFamily="34" charset="0"/>
                <a:ea typeface="210 나의동무" panose="020B0600000101010101" charset="-127"/>
                <a:cs typeface="Dekko" panose="020B0600000101010101" charset="0"/>
              </a:rPr>
              <a:t>Content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83678" y="3833260"/>
            <a:ext cx="6458144" cy="4739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ko-KR" altLang="en-US" sz="4400" dirty="0">
                <a:solidFill>
                  <a:srgbClr val="000000"/>
                </a:solidFill>
                <a:latin typeface="210 나의동무" panose="020B0600000101010101" charset="-127"/>
                <a:ea typeface="210 나의동무" panose="020B0600000101010101" charset="-127"/>
              </a:rPr>
              <a:t>프로젝트 개요</a:t>
            </a:r>
            <a:endParaRPr lang="en-US" altLang="ko-KR" sz="4400" dirty="0">
              <a:solidFill>
                <a:srgbClr val="000000"/>
              </a:solidFill>
              <a:latin typeface="210 나의동무" panose="020B0600000101010101" charset="-127"/>
              <a:ea typeface="210 나의동무" panose="020B0600000101010101" charset="-127"/>
            </a:endParaRPr>
          </a:p>
          <a:p>
            <a:endParaRPr lang="en-US" sz="4400" dirty="0">
              <a:solidFill>
                <a:srgbClr val="000000"/>
              </a:solidFill>
              <a:latin typeface="210 나의동무" panose="020B0600000101010101" charset="-127"/>
              <a:ea typeface="210 나의동무" panose="020B0600000101010101" charset="-127"/>
            </a:endParaRPr>
          </a:p>
          <a:p>
            <a:r>
              <a:rPr lang="ko-KR" altLang="en-US" sz="4400" dirty="0">
                <a:solidFill>
                  <a:srgbClr val="000000"/>
                </a:solidFill>
                <a:latin typeface="210 나의동무" panose="020B0600000101010101" charset="-127"/>
                <a:ea typeface="210 나의동무" panose="020B0600000101010101" charset="-127"/>
              </a:rPr>
              <a:t>핵심 기능</a:t>
            </a:r>
            <a:endParaRPr lang="en-US" altLang="ko-KR" sz="4400" dirty="0">
              <a:solidFill>
                <a:srgbClr val="000000"/>
              </a:solidFill>
              <a:latin typeface="210 나의동무" panose="020B0600000101010101" charset="-127"/>
              <a:ea typeface="210 나의동무" panose="020B0600000101010101" charset="-127"/>
            </a:endParaRPr>
          </a:p>
          <a:p>
            <a:endParaRPr lang="en-US" sz="4400" dirty="0">
              <a:solidFill>
                <a:srgbClr val="000000"/>
              </a:solidFill>
              <a:latin typeface="210 나의동무" panose="020B0600000101010101" charset="-127"/>
              <a:ea typeface="210 나의동무" panose="020B0600000101010101" charset="-127"/>
            </a:endParaRPr>
          </a:p>
          <a:p>
            <a:r>
              <a:rPr lang="ko-KR" altLang="en-US" sz="4400" dirty="0">
                <a:solidFill>
                  <a:srgbClr val="000000"/>
                </a:solidFill>
                <a:latin typeface="210 나의동무" panose="020B0600000101010101" charset="-127"/>
                <a:ea typeface="210 나의동무" panose="020B0600000101010101" charset="-127"/>
              </a:rPr>
              <a:t>도전과제</a:t>
            </a:r>
            <a:endParaRPr lang="en-US" altLang="ko-KR" sz="4400" dirty="0">
              <a:solidFill>
                <a:srgbClr val="000000"/>
              </a:solidFill>
              <a:latin typeface="210 나의동무" panose="020B0600000101010101" charset="-127"/>
              <a:ea typeface="210 나의동무" panose="020B0600000101010101" charset="-127"/>
            </a:endParaRPr>
          </a:p>
          <a:p>
            <a:endParaRPr lang="en-US" sz="4400" dirty="0">
              <a:solidFill>
                <a:srgbClr val="000000"/>
              </a:solidFill>
              <a:latin typeface="210 나의동무" panose="020B0600000101010101" charset="-127"/>
              <a:ea typeface="210 나의동무" panose="020B0600000101010101" charset="-127"/>
            </a:endParaRPr>
          </a:p>
          <a:p>
            <a:r>
              <a:rPr lang="ko-KR" altLang="en-US" sz="4400" dirty="0">
                <a:solidFill>
                  <a:srgbClr val="000000"/>
                </a:solidFill>
                <a:latin typeface="210 나의동무" panose="020B0600000101010101" charset="-127"/>
                <a:ea typeface="210 나의동무" panose="020B0600000101010101" charset="-127"/>
              </a:rPr>
              <a:t>프로젝트 결과 및 성과</a:t>
            </a:r>
            <a:endParaRPr lang="en-US" sz="4400" dirty="0">
              <a:solidFill>
                <a:srgbClr val="000000"/>
              </a:solidFill>
              <a:latin typeface="210 나의동무" panose="020B0600000101010101" charset="-127"/>
              <a:ea typeface="210 나의동무" panose="020B0600000101010101" charset="-127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2286000" y="3758682"/>
            <a:ext cx="593197" cy="886571"/>
          </a:xfrm>
          <a:custGeom>
            <a:avLst/>
            <a:gdLst/>
            <a:ahLst/>
            <a:cxnLst/>
            <a:rect l="l" t="t" r="r" b="b"/>
            <a:pathLst>
              <a:path w="847111" h="1266062">
                <a:moveTo>
                  <a:pt x="0" y="0"/>
                </a:moveTo>
                <a:lnTo>
                  <a:pt x="847111" y="0"/>
                </a:lnTo>
                <a:lnTo>
                  <a:pt x="847111" y="1266062"/>
                </a:lnTo>
                <a:lnTo>
                  <a:pt x="0" y="12660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280862" y="5154583"/>
            <a:ext cx="593197" cy="886571"/>
          </a:xfrm>
          <a:custGeom>
            <a:avLst/>
            <a:gdLst/>
            <a:ahLst/>
            <a:cxnLst/>
            <a:rect l="l" t="t" r="r" b="b"/>
            <a:pathLst>
              <a:path w="847111" h="1266062">
                <a:moveTo>
                  <a:pt x="0" y="0"/>
                </a:moveTo>
                <a:lnTo>
                  <a:pt x="847111" y="0"/>
                </a:lnTo>
                <a:lnTo>
                  <a:pt x="847111" y="1266062"/>
                </a:lnTo>
                <a:lnTo>
                  <a:pt x="0" y="12660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286000" y="7763157"/>
            <a:ext cx="593197" cy="886571"/>
          </a:xfrm>
          <a:custGeom>
            <a:avLst/>
            <a:gdLst/>
            <a:ahLst/>
            <a:cxnLst/>
            <a:rect l="l" t="t" r="r" b="b"/>
            <a:pathLst>
              <a:path w="847111" h="1266062">
                <a:moveTo>
                  <a:pt x="0" y="0"/>
                </a:moveTo>
                <a:lnTo>
                  <a:pt x="847111" y="0"/>
                </a:lnTo>
                <a:lnTo>
                  <a:pt x="847111" y="1266062"/>
                </a:lnTo>
                <a:lnTo>
                  <a:pt x="0" y="12660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60EA534-565A-3182-7D3F-2C890CDDEB74}"/>
              </a:ext>
            </a:extLst>
          </p:cNvPr>
          <p:cNvSpPr/>
          <p:nvPr/>
        </p:nvSpPr>
        <p:spPr>
          <a:xfrm>
            <a:off x="2280862" y="6500296"/>
            <a:ext cx="593197" cy="886571"/>
          </a:xfrm>
          <a:custGeom>
            <a:avLst/>
            <a:gdLst/>
            <a:ahLst/>
            <a:cxnLst/>
            <a:rect l="l" t="t" r="r" b="b"/>
            <a:pathLst>
              <a:path w="847111" h="1266062">
                <a:moveTo>
                  <a:pt x="0" y="0"/>
                </a:moveTo>
                <a:lnTo>
                  <a:pt x="847111" y="0"/>
                </a:lnTo>
                <a:lnTo>
                  <a:pt x="847111" y="1266062"/>
                </a:lnTo>
                <a:lnTo>
                  <a:pt x="0" y="12660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0" y="8788374"/>
            <a:ext cx="9595465" cy="4256897"/>
          </a:xfrm>
          <a:custGeom>
            <a:avLst/>
            <a:gdLst/>
            <a:ahLst/>
            <a:cxnLst/>
            <a:rect l="l" t="t" r="r" b="b"/>
            <a:pathLst>
              <a:path w="9595465" h="4256897">
                <a:moveTo>
                  <a:pt x="0" y="0"/>
                </a:moveTo>
                <a:lnTo>
                  <a:pt x="9595465" y="0"/>
                </a:lnTo>
                <a:lnTo>
                  <a:pt x="9595465" y="4256897"/>
                </a:lnTo>
                <a:lnTo>
                  <a:pt x="0" y="42568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8388463" y="9191625"/>
            <a:ext cx="9899537" cy="4391795"/>
          </a:xfrm>
          <a:custGeom>
            <a:avLst/>
            <a:gdLst/>
            <a:ahLst/>
            <a:cxnLst/>
            <a:rect l="l" t="t" r="r" b="b"/>
            <a:pathLst>
              <a:path w="9899537" h="4391795">
                <a:moveTo>
                  <a:pt x="9899537" y="0"/>
                </a:moveTo>
                <a:lnTo>
                  <a:pt x="0" y="0"/>
                </a:lnTo>
                <a:lnTo>
                  <a:pt x="0" y="4391795"/>
                </a:lnTo>
                <a:lnTo>
                  <a:pt x="9899537" y="4391795"/>
                </a:lnTo>
                <a:lnTo>
                  <a:pt x="989953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05217" y="247650"/>
            <a:ext cx="14077566" cy="158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80"/>
              </a:lnSpc>
              <a:spcBef>
                <a:spcPct val="0"/>
              </a:spcBef>
            </a:pPr>
            <a:r>
              <a:rPr lang="ko-KR" altLang="en-US" sz="9600" dirty="0">
                <a:solidFill>
                  <a:srgbClr val="000000"/>
                </a:solidFill>
                <a:latin typeface="210 나의동무" panose="020B0600000101010101" charset="-127"/>
                <a:ea typeface="210 나의동무" panose="020B0600000101010101" charset="-127"/>
                <a:cs typeface="Dekko" panose="020B0600000101010101" charset="0"/>
              </a:rPr>
              <a:t>프로젝트 일정</a:t>
            </a:r>
            <a:endParaRPr lang="en-US" sz="9600" dirty="0">
              <a:solidFill>
                <a:srgbClr val="000000"/>
              </a:solidFill>
              <a:latin typeface="210 나의동무" panose="020B0600000101010101" charset="-127"/>
              <a:ea typeface="210 나의동무" panose="020B0600000101010101" charset="-127"/>
              <a:cs typeface="Dekko" panose="020B0600000101010101" charset="0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A5C060B-B30B-3B5D-7FD8-045C59BC886D}"/>
              </a:ext>
            </a:extLst>
          </p:cNvPr>
          <p:cNvSpPr txBox="1"/>
          <p:nvPr/>
        </p:nvSpPr>
        <p:spPr>
          <a:xfrm>
            <a:off x="17254786" y="-1904808"/>
            <a:ext cx="795089" cy="14087091"/>
          </a:xfrm>
          <a:prstGeom prst="rect">
            <a:avLst/>
          </a:prstGeom>
        </p:spPr>
        <p:txBody>
          <a:bodyPr vert="vert"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ko-KR" altLang="en-US" sz="5200" dirty="0">
                <a:solidFill>
                  <a:srgbClr val="EBD29C"/>
                </a:solidFill>
                <a:ea typeface="210 나의동무"/>
              </a:rPr>
              <a:t>프로젝트 개요</a:t>
            </a:r>
            <a:endParaRPr lang="en-US" sz="5200" dirty="0">
              <a:solidFill>
                <a:srgbClr val="EBD29C"/>
              </a:solidFill>
              <a:ea typeface="210 나의동무"/>
            </a:endParaRPr>
          </a:p>
        </p:txBody>
      </p:sp>
      <p:pic>
        <p:nvPicPr>
          <p:cNvPr id="13" name="그림 1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F0981DE0-F8FA-36E4-03F3-7E9A19CCB9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032" y="2436365"/>
            <a:ext cx="6480000" cy="6149863"/>
          </a:xfrm>
          <a:prstGeom prst="rect">
            <a:avLst/>
          </a:prstGeom>
        </p:spPr>
      </p:pic>
      <p:pic>
        <p:nvPicPr>
          <p:cNvPr id="17" name="그림 1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196042F3-87D5-0695-C0FB-0EB4E74556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231" y="2436365"/>
            <a:ext cx="6480000" cy="614986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2A5FDF5-6659-C65A-D16A-577ECD6A22C7}"/>
              </a:ext>
            </a:extLst>
          </p:cNvPr>
          <p:cNvSpPr txBox="1"/>
          <p:nvPr/>
        </p:nvSpPr>
        <p:spPr>
          <a:xfrm>
            <a:off x="955560" y="1728479"/>
            <a:ext cx="908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5</a:t>
            </a:r>
            <a:r>
              <a:rPr kumimoji="1" lang="ko-KR" altLang="en-US" sz="4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월</a:t>
            </a:r>
            <a:endParaRPr kumimoji="1" lang="ko-Kore-KR" altLang="en-US" sz="4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5077A2-2CFD-DC85-222F-3E3E00B160B6}"/>
              </a:ext>
            </a:extLst>
          </p:cNvPr>
          <p:cNvSpPr txBox="1"/>
          <p:nvPr/>
        </p:nvSpPr>
        <p:spPr>
          <a:xfrm>
            <a:off x="9189759" y="1728479"/>
            <a:ext cx="908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6</a:t>
            </a:r>
            <a:r>
              <a:rPr kumimoji="1" lang="ko-KR" altLang="en-US" sz="40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월</a:t>
            </a:r>
            <a:endParaRPr kumimoji="1" lang="ko-Kore-KR" altLang="en-US" sz="4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7482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0" y="8788374"/>
            <a:ext cx="9595465" cy="4256897"/>
          </a:xfrm>
          <a:custGeom>
            <a:avLst/>
            <a:gdLst/>
            <a:ahLst/>
            <a:cxnLst/>
            <a:rect l="l" t="t" r="r" b="b"/>
            <a:pathLst>
              <a:path w="9595465" h="4256897">
                <a:moveTo>
                  <a:pt x="0" y="0"/>
                </a:moveTo>
                <a:lnTo>
                  <a:pt x="9595465" y="0"/>
                </a:lnTo>
                <a:lnTo>
                  <a:pt x="9595465" y="4256897"/>
                </a:lnTo>
                <a:lnTo>
                  <a:pt x="0" y="42568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8388463" y="9191625"/>
            <a:ext cx="9899537" cy="4391795"/>
          </a:xfrm>
          <a:custGeom>
            <a:avLst/>
            <a:gdLst/>
            <a:ahLst/>
            <a:cxnLst/>
            <a:rect l="l" t="t" r="r" b="b"/>
            <a:pathLst>
              <a:path w="9899537" h="4391795">
                <a:moveTo>
                  <a:pt x="9899537" y="0"/>
                </a:moveTo>
                <a:lnTo>
                  <a:pt x="0" y="0"/>
                </a:lnTo>
                <a:lnTo>
                  <a:pt x="0" y="4391795"/>
                </a:lnTo>
                <a:lnTo>
                  <a:pt x="9899537" y="4391795"/>
                </a:lnTo>
                <a:lnTo>
                  <a:pt x="989953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05217" y="247650"/>
            <a:ext cx="14077566" cy="158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80"/>
              </a:lnSpc>
              <a:spcBef>
                <a:spcPct val="0"/>
              </a:spcBef>
            </a:pPr>
            <a:r>
              <a:rPr lang="ko-KR" altLang="en-US" sz="9600" dirty="0">
                <a:solidFill>
                  <a:srgbClr val="000000"/>
                </a:solidFill>
                <a:latin typeface="210 나의동무" panose="020B0600000101010101" charset="-127"/>
                <a:ea typeface="210 나의동무" panose="020B0600000101010101" charset="-127"/>
                <a:cs typeface="Dekko" panose="020B0600000101010101" charset="0"/>
              </a:rPr>
              <a:t>프로젝트 선정 배경</a:t>
            </a:r>
            <a:endParaRPr lang="en-US" sz="9600" dirty="0">
              <a:solidFill>
                <a:srgbClr val="000000"/>
              </a:solidFill>
              <a:latin typeface="210 나의동무" panose="020B0600000101010101" charset="-127"/>
              <a:ea typeface="210 나의동무" panose="020B0600000101010101" charset="-127"/>
              <a:cs typeface="Dekko" panose="020B0600000101010101" charset="0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A5C060B-B30B-3B5D-7FD8-045C59BC886D}"/>
              </a:ext>
            </a:extLst>
          </p:cNvPr>
          <p:cNvSpPr txBox="1"/>
          <p:nvPr/>
        </p:nvSpPr>
        <p:spPr>
          <a:xfrm>
            <a:off x="17254786" y="-1904808"/>
            <a:ext cx="795089" cy="14087091"/>
          </a:xfrm>
          <a:prstGeom prst="rect">
            <a:avLst/>
          </a:prstGeom>
        </p:spPr>
        <p:txBody>
          <a:bodyPr vert="vert"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ko-KR" altLang="en-US" sz="5200" dirty="0">
                <a:solidFill>
                  <a:srgbClr val="EBD29C"/>
                </a:solidFill>
                <a:ea typeface="210 나의동무"/>
              </a:rPr>
              <a:t>프로젝트 개요</a:t>
            </a:r>
            <a:endParaRPr lang="en-US" sz="5200" dirty="0">
              <a:solidFill>
                <a:srgbClr val="EBD29C"/>
              </a:solidFill>
              <a:ea typeface="210 나의동무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750023" y="3095067"/>
            <a:ext cx="8504763" cy="454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부산시 연도별 </a:t>
            </a:r>
            <a:r>
              <a:rPr lang="ko-KR" altLang="en-US" sz="28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온열질환자</a:t>
            </a:r>
            <a:r>
              <a:rPr lang="ko-KR" altLang="en-US" sz="2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수</a:t>
            </a:r>
            <a:r>
              <a:rPr lang="en-US" altLang="ko-KR" sz="2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lang="ko-KR" altLang="en-US" sz="2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폭염 일수</a:t>
            </a:r>
            <a:r>
              <a:rPr lang="en-US" altLang="ko-KR" sz="2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lang="ko-KR" altLang="en-US" sz="2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열대야 일수가 매년 증가하는 추세에 있으며</a:t>
            </a:r>
            <a:r>
              <a:rPr lang="en-US" altLang="ko-KR" sz="2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lang="ko-KR" altLang="en-US" sz="2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폭염의 일상화가 진행되고 있는 것으로 판단됩니다</a:t>
            </a:r>
            <a:r>
              <a:rPr lang="en-US" altLang="ko-KR" sz="2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 </a:t>
            </a:r>
            <a:r>
              <a:rPr lang="ko-KR" altLang="en-US" sz="2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일상생활을 하며 폭염에 대한 취약계층인 노인 및 육체 노동자 등 대책이 적극적으로 수립이 필요함을 시사합니다</a:t>
            </a:r>
            <a:r>
              <a:rPr lang="en-US" altLang="ko-KR" sz="2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  <a:r>
              <a:rPr lang="ko-KR" altLang="en-US" sz="2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무더위 쉼터를 활용하여 폭염에 대한 인식을 높이고 올바른 대처방안을 습득하여 </a:t>
            </a:r>
            <a:r>
              <a:rPr lang="ko-KR" altLang="en-US" sz="28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온열질환자</a:t>
            </a:r>
            <a:r>
              <a:rPr lang="ko-KR" altLang="en-US" sz="2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수의 감소에 기여함의 목적을 가졌습니다</a:t>
            </a:r>
            <a:r>
              <a:rPr lang="en-US" altLang="ko-KR" sz="2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  <a:endParaRPr lang="ko-KR" altLang="en-US" sz="28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59564D-75DD-6F33-358F-9C5F8157C7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890" y="2983033"/>
            <a:ext cx="8212067" cy="46532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0" y="8788374"/>
            <a:ext cx="9595465" cy="4256897"/>
          </a:xfrm>
          <a:custGeom>
            <a:avLst/>
            <a:gdLst/>
            <a:ahLst/>
            <a:cxnLst/>
            <a:rect l="l" t="t" r="r" b="b"/>
            <a:pathLst>
              <a:path w="9595465" h="4256897">
                <a:moveTo>
                  <a:pt x="0" y="0"/>
                </a:moveTo>
                <a:lnTo>
                  <a:pt x="9595465" y="0"/>
                </a:lnTo>
                <a:lnTo>
                  <a:pt x="9595465" y="4256897"/>
                </a:lnTo>
                <a:lnTo>
                  <a:pt x="0" y="42568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8388463" y="9191625"/>
            <a:ext cx="9899537" cy="4391795"/>
          </a:xfrm>
          <a:custGeom>
            <a:avLst/>
            <a:gdLst/>
            <a:ahLst/>
            <a:cxnLst/>
            <a:rect l="l" t="t" r="r" b="b"/>
            <a:pathLst>
              <a:path w="9899537" h="4391795">
                <a:moveTo>
                  <a:pt x="9899537" y="0"/>
                </a:moveTo>
                <a:lnTo>
                  <a:pt x="0" y="0"/>
                </a:lnTo>
                <a:lnTo>
                  <a:pt x="0" y="4391795"/>
                </a:lnTo>
                <a:lnTo>
                  <a:pt x="9899537" y="4391795"/>
                </a:lnTo>
                <a:lnTo>
                  <a:pt x="989953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05217" y="247650"/>
            <a:ext cx="14077566" cy="158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80"/>
              </a:lnSpc>
              <a:spcBef>
                <a:spcPct val="0"/>
              </a:spcBef>
            </a:pPr>
            <a:r>
              <a:rPr lang="ko-KR" altLang="en-US" sz="9600" dirty="0">
                <a:solidFill>
                  <a:srgbClr val="000000"/>
                </a:solidFill>
                <a:latin typeface="210 나의동무" panose="020B0600000101010101" charset="-127"/>
                <a:ea typeface="210 나의동무" panose="020B0600000101010101" charset="-127"/>
                <a:cs typeface="Dekko" panose="020B0600000101010101" charset="0"/>
              </a:rPr>
              <a:t>목적 및 기대효과</a:t>
            </a:r>
            <a:endParaRPr lang="en-US" sz="9600" dirty="0">
              <a:solidFill>
                <a:srgbClr val="000000"/>
              </a:solidFill>
              <a:latin typeface="210 나의동무" panose="020B0600000101010101" charset="-127"/>
              <a:ea typeface="210 나의동무" panose="020B0600000101010101" charset="-127"/>
              <a:cs typeface="Dekko" panose="020B0600000101010101" charset="0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A5C060B-B30B-3B5D-7FD8-045C59BC886D}"/>
              </a:ext>
            </a:extLst>
          </p:cNvPr>
          <p:cNvSpPr txBox="1"/>
          <p:nvPr/>
        </p:nvSpPr>
        <p:spPr>
          <a:xfrm>
            <a:off x="17254786" y="-1904808"/>
            <a:ext cx="795089" cy="14087091"/>
          </a:xfrm>
          <a:prstGeom prst="rect">
            <a:avLst/>
          </a:prstGeom>
        </p:spPr>
        <p:txBody>
          <a:bodyPr vert="vert"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ko-KR" altLang="en-US" sz="5200" dirty="0">
                <a:solidFill>
                  <a:srgbClr val="EBD29C"/>
                </a:solidFill>
                <a:ea typeface="210 나의동무"/>
              </a:rPr>
              <a:t>프로젝트 개요</a:t>
            </a:r>
            <a:endParaRPr lang="en-US" sz="5200" dirty="0">
              <a:solidFill>
                <a:srgbClr val="EBD29C"/>
              </a:solidFill>
              <a:ea typeface="210 나의동무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CC318C5-17BF-777D-E8F2-80471651C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244554"/>
            <a:ext cx="6880054" cy="484636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8116362" y="3244554"/>
            <a:ext cx="8066421" cy="5187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무더위 쉼터는 더위로 힘들어하는 사람들을 위한 휴식 공간을 제공하기 위해 만들어졌습니다</a:t>
            </a:r>
            <a:r>
              <a:rPr lang="en-US" altLang="ko-KR" sz="2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 </a:t>
            </a:r>
            <a:r>
              <a:rPr lang="ko-KR" altLang="en-US" sz="2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무더운 여름철에 사람들이 안전하고 편안한 장소에서 쉴 수 있도록 도움을 주는 것입니다</a:t>
            </a:r>
            <a:r>
              <a:rPr lang="en-US" altLang="ko-KR" sz="2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  <a:r>
              <a:rPr lang="ko-KR" altLang="en-US" sz="2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하지만</a:t>
            </a:r>
            <a:r>
              <a:rPr lang="en-US" altLang="ko-KR" sz="2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lang="ko-KR" altLang="en-US" sz="2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무더위 쉼터의 홍보 부족 및 이용 활성화 부족 등으로 인해 계속해서 방치되고 있는 현황을 확인하였습니다</a:t>
            </a:r>
            <a:r>
              <a:rPr lang="en-US" altLang="ko-KR" sz="2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  <a:r>
              <a:rPr lang="ko-KR" altLang="en-US" sz="2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이러한 문제점을 해결하기위해 프로젝트를 통해 무더위 쉼터의 홍보 및 활성화에도 목적을 가졌습니다</a:t>
            </a:r>
            <a:r>
              <a:rPr lang="en-US" altLang="ko-KR" sz="28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  <a:endParaRPr lang="ko-KR" altLang="en-US" sz="28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sz="28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6947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524000" y="2995772"/>
            <a:ext cx="5170919" cy="2074810"/>
          </a:xfrm>
          <a:custGeom>
            <a:avLst/>
            <a:gdLst/>
            <a:ahLst/>
            <a:cxnLst/>
            <a:rect l="l" t="t" r="r" b="b"/>
            <a:pathLst>
              <a:path w="5170919" h="2074810">
                <a:moveTo>
                  <a:pt x="0" y="0"/>
                </a:moveTo>
                <a:lnTo>
                  <a:pt x="5170919" y="0"/>
                </a:lnTo>
                <a:lnTo>
                  <a:pt x="5170919" y="2074810"/>
                </a:lnTo>
                <a:lnTo>
                  <a:pt x="0" y="20748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65" t="-5752" r="-1442" b="-719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865632" y="2995772"/>
            <a:ext cx="8713667" cy="4616105"/>
          </a:xfrm>
          <a:custGeom>
            <a:avLst/>
            <a:gdLst/>
            <a:ahLst/>
            <a:cxnLst/>
            <a:rect l="l" t="t" r="r" b="b"/>
            <a:pathLst>
              <a:path w="8713667" h="4616105">
                <a:moveTo>
                  <a:pt x="0" y="0"/>
                </a:moveTo>
                <a:lnTo>
                  <a:pt x="8713667" y="0"/>
                </a:lnTo>
                <a:lnTo>
                  <a:pt x="8713667" y="4616105"/>
                </a:lnTo>
                <a:lnTo>
                  <a:pt x="0" y="46161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88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8788374"/>
            <a:ext cx="9595465" cy="4256897"/>
          </a:xfrm>
          <a:custGeom>
            <a:avLst/>
            <a:gdLst/>
            <a:ahLst/>
            <a:cxnLst/>
            <a:rect l="l" t="t" r="r" b="b"/>
            <a:pathLst>
              <a:path w="9595465" h="4256897">
                <a:moveTo>
                  <a:pt x="0" y="0"/>
                </a:moveTo>
                <a:lnTo>
                  <a:pt x="9595465" y="0"/>
                </a:lnTo>
                <a:lnTo>
                  <a:pt x="9595465" y="4256897"/>
                </a:lnTo>
                <a:lnTo>
                  <a:pt x="0" y="4256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24000" y="5421245"/>
            <a:ext cx="5170919" cy="2190632"/>
          </a:xfrm>
          <a:custGeom>
            <a:avLst/>
            <a:gdLst/>
            <a:ahLst/>
            <a:cxnLst/>
            <a:rect l="l" t="t" r="r" b="b"/>
            <a:pathLst>
              <a:path w="5170919" h="2190632">
                <a:moveTo>
                  <a:pt x="0" y="0"/>
                </a:moveTo>
                <a:lnTo>
                  <a:pt x="5170919" y="0"/>
                </a:lnTo>
                <a:lnTo>
                  <a:pt x="5170919" y="2190632"/>
                </a:lnTo>
                <a:lnTo>
                  <a:pt x="0" y="21906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7026" b="-8431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105217" y="156023"/>
            <a:ext cx="14077566" cy="158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80"/>
              </a:lnSpc>
              <a:spcBef>
                <a:spcPct val="0"/>
              </a:spcBef>
            </a:pPr>
            <a:r>
              <a:rPr lang="ko-KR" altLang="en-US" sz="9600" dirty="0">
                <a:solidFill>
                  <a:srgbClr val="000000"/>
                </a:solidFill>
                <a:latin typeface="210 나의동무" panose="020B0600000101010101" charset="-127"/>
                <a:ea typeface="210 나의동무" panose="020B0600000101010101" charset="-127"/>
                <a:cs typeface="Dekko" panose="020B0600000101010101" charset="0"/>
              </a:rPr>
              <a:t>타 유사 서비스와 </a:t>
            </a:r>
            <a:r>
              <a:rPr lang="ko-KR" altLang="en-US" sz="9600" dirty="0" err="1">
                <a:solidFill>
                  <a:srgbClr val="000000"/>
                </a:solidFill>
                <a:latin typeface="210 나의동무" panose="020B0600000101010101" charset="-127"/>
                <a:ea typeface="210 나의동무" panose="020B0600000101010101" charset="-127"/>
                <a:cs typeface="Dekko" panose="020B0600000101010101" charset="0"/>
              </a:rPr>
              <a:t>차별점</a:t>
            </a:r>
            <a:endParaRPr lang="en-US" altLang="ko-Kore-KR" sz="9600" dirty="0">
              <a:solidFill>
                <a:srgbClr val="000000"/>
              </a:solidFill>
              <a:latin typeface="210 나의동무" panose="020B0600000101010101" charset="-127"/>
              <a:ea typeface="210 나의동무" panose="020B0600000101010101" charset="-127"/>
              <a:cs typeface="Dekko" panose="020B0600000101010101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865632" y="1729648"/>
            <a:ext cx="14077566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40"/>
              </a:lnSpc>
              <a:spcBef>
                <a:spcPct val="0"/>
              </a:spcBef>
            </a:pPr>
            <a:r>
              <a:rPr lang="en-US" sz="6200" dirty="0">
                <a:solidFill>
                  <a:srgbClr val="7B82B7"/>
                </a:solidFill>
                <a:latin typeface="210 나의동무"/>
              </a:rPr>
              <a:t>(web)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54786" y="-1904808"/>
            <a:ext cx="795089" cy="14087091"/>
          </a:xfrm>
          <a:prstGeom prst="rect">
            <a:avLst/>
          </a:prstGeom>
        </p:spPr>
        <p:txBody>
          <a:bodyPr vert="vert"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ko-KR" altLang="en-US" sz="5200" dirty="0">
                <a:solidFill>
                  <a:srgbClr val="EBD29C"/>
                </a:solidFill>
                <a:ea typeface="210 나의동무"/>
              </a:rPr>
              <a:t>프로젝트 개요</a:t>
            </a:r>
            <a:endParaRPr lang="en-US" sz="5200" dirty="0">
              <a:solidFill>
                <a:srgbClr val="EBD29C"/>
              </a:solidFill>
              <a:ea typeface="210 나의동무"/>
            </a:endParaRP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0A092595-6C47-7D1E-E488-405EEC029D22}"/>
              </a:ext>
            </a:extLst>
          </p:cNvPr>
          <p:cNvSpPr/>
          <p:nvPr/>
        </p:nvSpPr>
        <p:spPr>
          <a:xfrm flipH="1">
            <a:off x="8388463" y="9191625"/>
            <a:ext cx="9899537" cy="4391795"/>
          </a:xfrm>
          <a:custGeom>
            <a:avLst/>
            <a:gdLst/>
            <a:ahLst/>
            <a:cxnLst/>
            <a:rect l="l" t="t" r="r" b="b"/>
            <a:pathLst>
              <a:path w="9899537" h="4391795">
                <a:moveTo>
                  <a:pt x="9899537" y="0"/>
                </a:moveTo>
                <a:lnTo>
                  <a:pt x="0" y="0"/>
                </a:lnTo>
                <a:lnTo>
                  <a:pt x="0" y="4391795"/>
                </a:lnTo>
                <a:lnTo>
                  <a:pt x="9899537" y="4391795"/>
                </a:lnTo>
                <a:lnTo>
                  <a:pt x="989953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07245C6D-BF50-4360-95F2-53AC5809DBFC}"/>
              </a:ext>
            </a:extLst>
          </p:cNvPr>
          <p:cNvSpPr/>
          <p:nvPr/>
        </p:nvSpPr>
        <p:spPr>
          <a:xfrm>
            <a:off x="7095409" y="3796753"/>
            <a:ext cx="626632" cy="47284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A860179D-7B30-A175-8CD1-56E176673577}"/>
              </a:ext>
            </a:extLst>
          </p:cNvPr>
          <p:cNvSpPr/>
          <p:nvPr/>
        </p:nvSpPr>
        <p:spPr>
          <a:xfrm flipH="1">
            <a:off x="7095409" y="6011588"/>
            <a:ext cx="544922" cy="47284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7D61DD7-0016-4522-6623-167D2601D685}"/>
              </a:ext>
            </a:extLst>
          </p:cNvPr>
          <p:cNvSpPr/>
          <p:nvPr/>
        </p:nvSpPr>
        <p:spPr>
          <a:xfrm>
            <a:off x="8040820" y="5849349"/>
            <a:ext cx="8265979" cy="635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22F367-0DE0-2CE7-54CD-C60A4BDDE066}"/>
              </a:ext>
            </a:extLst>
          </p:cNvPr>
          <p:cNvSpPr txBox="1"/>
          <p:nvPr/>
        </p:nvSpPr>
        <p:spPr>
          <a:xfrm>
            <a:off x="4572000" y="191237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4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국민재난안전포털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8788374"/>
            <a:ext cx="9595465" cy="4256897"/>
          </a:xfrm>
          <a:custGeom>
            <a:avLst/>
            <a:gdLst/>
            <a:ahLst/>
            <a:cxnLst/>
            <a:rect l="l" t="t" r="r" b="b"/>
            <a:pathLst>
              <a:path w="9595465" h="4256897">
                <a:moveTo>
                  <a:pt x="0" y="0"/>
                </a:moveTo>
                <a:lnTo>
                  <a:pt x="9595465" y="0"/>
                </a:lnTo>
                <a:lnTo>
                  <a:pt x="9595465" y="4256897"/>
                </a:lnTo>
                <a:lnTo>
                  <a:pt x="0" y="4256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04121" y="2623845"/>
            <a:ext cx="2967732" cy="5843492"/>
          </a:xfrm>
          <a:custGeom>
            <a:avLst/>
            <a:gdLst/>
            <a:ahLst/>
            <a:cxnLst/>
            <a:rect l="l" t="t" r="r" b="b"/>
            <a:pathLst>
              <a:path w="2967732" h="5843492">
                <a:moveTo>
                  <a:pt x="0" y="0"/>
                </a:moveTo>
                <a:lnTo>
                  <a:pt x="2967732" y="0"/>
                </a:lnTo>
                <a:lnTo>
                  <a:pt x="2967732" y="5843492"/>
                </a:lnTo>
                <a:lnTo>
                  <a:pt x="0" y="58434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414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846731" y="2722457"/>
            <a:ext cx="2979316" cy="5794439"/>
          </a:xfrm>
          <a:custGeom>
            <a:avLst/>
            <a:gdLst/>
            <a:ahLst/>
            <a:cxnLst/>
            <a:rect l="l" t="t" r="r" b="b"/>
            <a:pathLst>
              <a:path w="2979316" h="5794439">
                <a:moveTo>
                  <a:pt x="0" y="0"/>
                </a:moveTo>
                <a:lnTo>
                  <a:pt x="2979316" y="0"/>
                </a:lnTo>
                <a:lnTo>
                  <a:pt x="2979316" y="5794439"/>
                </a:lnTo>
                <a:lnTo>
                  <a:pt x="0" y="57944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595465" y="2706058"/>
            <a:ext cx="2923752" cy="5827238"/>
          </a:xfrm>
          <a:custGeom>
            <a:avLst/>
            <a:gdLst/>
            <a:ahLst/>
            <a:cxnLst/>
            <a:rect l="l" t="t" r="r" b="b"/>
            <a:pathLst>
              <a:path w="2923752" h="5827238">
                <a:moveTo>
                  <a:pt x="0" y="0"/>
                </a:moveTo>
                <a:lnTo>
                  <a:pt x="2923752" y="0"/>
                </a:lnTo>
                <a:lnTo>
                  <a:pt x="2923752" y="5827238"/>
                </a:lnTo>
                <a:lnTo>
                  <a:pt x="0" y="58272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43" r="-84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338231" y="2716841"/>
            <a:ext cx="2963794" cy="5845297"/>
          </a:xfrm>
          <a:custGeom>
            <a:avLst/>
            <a:gdLst/>
            <a:ahLst/>
            <a:cxnLst/>
            <a:rect l="l" t="t" r="r" b="b"/>
            <a:pathLst>
              <a:path w="2963794" h="5845297">
                <a:moveTo>
                  <a:pt x="0" y="0"/>
                </a:moveTo>
                <a:lnTo>
                  <a:pt x="2963794" y="0"/>
                </a:lnTo>
                <a:lnTo>
                  <a:pt x="2963794" y="5845297"/>
                </a:lnTo>
                <a:lnTo>
                  <a:pt x="0" y="58452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89" r="-289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105217" y="183722"/>
            <a:ext cx="14077566" cy="158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80"/>
              </a:lnSpc>
              <a:spcBef>
                <a:spcPct val="0"/>
              </a:spcBef>
            </a:pPr>
            <a:r>
              <a:rPr lang="ko-KR" altLang="en-US" sz="9600" dirty="0">
                <a:solidFill>
                  <a:srgbClr val="000000"/>
                </a:solidFill>
                <a:latin typeface="210 나의동무" panose="020B0600000101010101" charset="-127"/>
                <a:ea typeface="210 나의동무" panose="020B0600000101010101" charset="-127"/>
                <a:cs typeface="Dekko" panose="020B0600000101010101" charset="0"/>
              </a:rPr>
              <a:t>타 유사 서비스와 </a:t>
            </a:r>
            <a:r>
              <a:rPr lang="ko-KR" altLang="en-US" sz="9600" dirty="0" err="1">
                <a:solidFill>
                  <a:srgbClr val="000000"/>
                </a:solidFill>
                <a:latin typeface="210 나의동무" panose="020B0600000101010101" charset="-127"/>
                <a:ea typeface="210 나의동무" panose="020B0600000101010101" charset="-127"/>
                <a:cs typeface="Dekko" panose="020B0600000101010101" charset="0"/>
              </a:rPr>
              <a:t>차별점</a:t>
            </a:r>
            <a:endParaRPr lang="en-US" altLang="ko-Kore-KR" sz="9600" dirty="0">
              <a:solidFill>
                <a:srgbClr val="000000"/>
              </a:solidFill>
              <a:latin typeface="210 나의동무" panose="020B0600000101010101" charset="-127"/>
              <a:ea typeface="210 나의동무" panose="020B0600000101010101" charset="-127"/>
              <a:cs typeface="Dekko" panose="020B0600000101010101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781345" y="1350307"/>
            <a:ext cx="14077566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40"/>
              </a:lnSpc>
              <a:spcBef>
                <a:spcPct val="0"/>
              </a:spcBef>
            </a:pPr>
            <a:r>
              <a:rPr lang="en-US" sz="6200" dirty="0">
                <a:solidFill>
                  <a:srgbClr val="7B82B7"/>
                </a:solidFill>
                <a:latin typeface="210 나의동무"/>
              </a:rPr>
              <a:t>(mobile app)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54A121C3-34FE-5153-CA87-FC4FDEABFA2A}"/>
              </a:ext>
            </a:extLst>
          </p:cNvPr>
          <p:cNvSpPr txBox="1"/>
          <p:nvPr/>
        </p:nvSpPr>
        <p:spPr>
          <a:xfrm>
            <a:off x="17254786" y="-1904808"/>
            <a:ext cx="795089" cy="14087091"/>
          </a:xfrm>
          <a:prstGeom prst="rect">
            <a:avLst/>
          </a:prstGeom>
        </p:spPr>
        <p:txBody>
          <a:bodyPr vert="vert"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en-US" sz="5200" dirty="0" err="1">
                <a:solidFill>
                  <a:srgbClr val="EBD29C"/>
                </a:solidFill>
                <a:ea typeface="210 나의동무"/>
              </a:rPr>
              <a:t>유사서비스</a:t>
            </a:r>
            <a:r>
              <a:rPr lang="en-US" sz="5200" dirty="0">
                <a:solidFill>
                  <a:srgbClr val="EBD29C"/>
                </a:solidFill>
                <a:ea typeface="210 나의동무"/>
              </a:rPr>
              <a:t> </a:t>
            </a:r>
            <a:r>
              <a:rPr lang="en-US" sz="5200" dirty="0" err="1">
                <a:solidFill>
                  <a:srgbClr val="EBD29C"/>
                </a:solidFill>
                <a:ea typeface="210 나의동무"/>
              </a:rPr>
              <a:t>조사</a:t>
            </a:r>
            <a:endParaRPr lang="en-US" sz="5200" dirty="0">
              <a:solidFill>
                <a:srgbClr val="EBD29C"/>
              </a:solidFill>
              <a:ea typeface="210 나의동무"/>
            </a:endParaRP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EB1E5A18-56BA-04A3-F54A-3844B03F0F33}"/>
              </a:ext>
            </a:extLst>
          </p:cNvPr>
          <p:cNvSpPr/>
          <p:nvPr/>
        </p:nvSpPr>
        <p:spPr>
          <a:xfrm flipH="1">
            <a:off x="8388463" y="9191625"/>
            <a:ext cx="9899537" cy="4391795"/>
          </a:xfrm>
          <a:custGeom>
            <a:avLst/>
            <a:gdLst/>
            <a:ahLst/>
            <a:cxnLst/>
            <a:rect l="l" t="t" r="r" b="b"/>
            <a:pathLst>
              <a:path w="9899537" h="4391795">
                <a:moveTo>
                  <a:pt x="9899537" y="0"/>
                </a:moveTo>
                <a:lnTo>
                  <a:pt x="0" y="0"/>
                </a:lnTo>
                <a:lnTo>
                  <a:pt x="0" y="4391795"/>
                </a:lnTo>
                <a:lnTo>
                  <a:pt x="9899537" y="4391795"/>
                </a:lnTo>
                <a:lnTo>
                  <a:pt x="989953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21736B-941F-607B-3C0B-58C2B08DC49E}"/>
              </a:ext>
            </a:extLst>
          </p:cNvPr>
          <p:cNvSpPr txBox="1"/>
          <p:nvPr/>
        </p:nvSpPr>
        <p:spPr>
          <a:xfrm>
            <a:off x="5409048" y="1915958"/>
            <a:ext cx="71090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4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안전디딤돌</a:t>
            </a:r>
            <a:endParaRPr kumimoji="1" lang="ko-Kore-KR" altLang="en-US" sz="44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0" y="8788374"/>
            <a:ext cx="9595465" cy="4256897"/>
          </a:xfrm>
          <a:custGeom>
            <a:avLst/>
            <a:gdLst/>
            <a:ahLst/>
            <a:cxnLst/>
            <a:rect l="l" t="t" r="r" b="b"/>
            <a:pathLst>
              <a:path w="9595465" h="4256897">
                <a:moveTo>
                  <a:pt x="0" y="0"/>
                </a:moveTo>
                <a:lnTo>
                  <a:pt x="9595465" y="0"/>
                </a:lnTo>
                <a:lnTo>
                  <a:pt x="9595465" y="4256897"/>
                </a:lnTo>
                <a:lnTo>
                  <a:pt x="0" y="42568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8388463" y="9191625"/>
            <a:ext cx="9899537" cy="4391795"/>
          </a:xfrm>
          <a:custGeom>
            <a:avLst/>
            <a:gdLst/>
            <a:ahLst/>
            <a:cxnLst/>
            <a:rect l="l" t="t" r="r" b="b"/>
            <a:pathLst>
              <a:path w="9899537" h="4391795">
                <a:moveTo>
                  <a:pt x="9899537" y="0"/>
                </a:moveTo>
                <a:lnTo>
                  <a:pt x="0" y="0"/>
                </a:lnTo>
                <a:lnTo>
                  <a:pt x="0" y="4391795"/>
                </a:lnTo>
                <a:lnTo>
                  <a:pt x="9899537" y="4391795"/>
                </a:lnTo>
                <a:lnTo>
                  <a:pt x="989953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05217" y="247650"/>
            <a:ext cx="14077566" cy="158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80"/>
              </a:lnSpc>
              <a:spcBef>
                <a:spcPct val="0"/>
              </a:spcBef>
            </a:pPr>
            <a:r>
              <a:rPr lang="ko-KR" altLang="en-US" sz="9600" dirty="0">
                <a:solidFill>
                  <a:srgbClr val="000000"/>
                </a:solidFill>
                <a:latin typeface="210 나의동무" panose="020B0600000101010101" charset="-127"/>
                <a:ea typeface="210 나의동무" panose="020B0600000101010101" charset="-127"/>
                <a:cs typeface="Dekko" panose="020B0600000101010101" charset="0"/>
              </a:rPr>
              <a:t>이용한 </a:t>
            </a:r>
            <a:r>
              <a:rPr lang="en-US" altLang="ko-KR" sz="9600" dirty="0">
                <a:solidFill>
                  <a:srgbClr val="000000"/>
                </a:solidFill>
                <a:latin typeface="210 나의동무" panose="020B0600000101010101" charset="-127"/>
                <a:ea typeface="210 나의동무" panose="020B0600000101010101" charset="-127"/>
                <a:cs typeface="Dekko" panose="020B0600000101010101" charset="0"/>
              </a:rPr>
              <a:t>API</a:t>
            </a:r>
            <a:r>
              <a:rPr lang="ko-KR" altLang="en-US" sz="9600" dirty="0">
                <a:solidFill>
                  <a:srgbClr val="000000"/>
                </a:solidFill>
                <a:latin typeface="210 나의동무" panose="020B0600000101010101" charset="-127"/>
                <a:ea typeface="210 나의동무" panose="020B0600000101010101" charset="-127"/>
                <a:cs typeface="Dekko" panose="020B0600000101010101" charset="0"/>
              </a:rPr>
              <a:t> </a:t>
            </a:r>
            <a:endParaRPr lang="en-US" sz="9600" dirty="0">
              <a:solidFill>
                <a:srgbClr val="000000"/>
              </a:solidFill>
              <a:latin typeface="210 나의동무" panose="020B0600000101010101" charset="-127"/>
              <a:ea typeface="210 나의동무" panose="020B0600000101010101" charset="-127"/>
              <a:cs typeface="Dekko" panose="020B0600000101010101" charset="0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A5C060B-B30B-3B5D-7FD8-045C59BC886D}"/>
              </a:ext>
            </a:extLst>
          </p:cNvPr>
          <p:cNvSpPr txBox="1"/>
          <p:nvPr/>
        </p:nvSpPr>
        <p:spPr>
          <a:xfrm>
            <a:off x="17254786" y="-1904808"/>
            <a:ext cx="795089" cy="14087091"/>
          </a:xfrm>
          <a:prstGeom prst="rect">
            <a:avLst/>
          </a:prstGeom>
        </p:spPr>
        <p:txBody>
          <a:bodyPr vert="vert"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ko-KR" altLang="en-US" sz="5200" dirty="0">
                <a:solidFill>
                  <a:srgbClr val="EBD29C"/>
                </a:solidFill>
                <a:ea typeface="210 나의동무"/>
              </a:rPr>
              <a:t>프로젝트 개요</a:t>
            </a:r>
            <a:endParaRPr lang="en-US" sz="5200" dirty="0">
              <a:solidFill>
                <a:srgbClr val="EBD29C"/>
              </a:solidFill>
              <a:ea typeface="210 나의동무"/>
            </a:endParaRPr>
          </a:p>
        </p:txBody>
      </p:sp>
      <p:pic>
        <p:nvPicPr>
          <p:cNvPr id="13" name="그림 1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C8175A4-9BAC-9540-DD90-3C0DC965D5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457" y="2029181"/>
            <a:ext cx="7772400" cy="2164304"/>
          </a:xfrm>
          <a:prstGeom prst="rect">
            <a:avLst/>
          </a:prstGeom>
        </p:spPr>
      </p:pic>
      <p:pic>
        <p:nvPicPr>
          <p:cNvPr id="15" name="그림 1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7908049-36CE-CFF5-9EE9-4B764CBD72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457" y="4407104"/>
            <a:ext cx="7772400" cy="2252051"/>
          </a:xfrm>
          <a:prstGeom prst="rect">
            <a:avLst/>
          </a:prstGeom>
        </p:spPr>
      </p:pic>
      <p:pic>
        <p:nvPicPr>
          <p:cNvPr id="17" name="그림 1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529F7AD-172D-62E3-A9E5-8770E33E17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457" y="6872775"/>
            <a:ext cx="7772400" cy="2140595"/>
          </a:xfrm>
          <a:prstGeom prst="rect">
            <a:avLst/>
          </a:prstGeom>
        </p:spPr>
      </p:pic>
      <p:pic>
        <p:nvPicPr>
          <p:cNvPr id="19" name="그림 1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7E18E56-DBF4-0257-E400-95A9D3CD16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237727"/>
            <a:ext cx="4947797" cy="414388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1F59FD6-9CEB-5600-14C7-3A40D91F90E7}"/>
                  </a:ext>
                </a:extLst>
              </p:cNvPr>
              <p:cNvSpPr txBox="1"/>
              <p:nvPr/>
            </p:nvSpPr>
            <p:spPr>
              <a:xfrm>
                <a:off x="7772400" y="4661230"/>
                <a:ext cx="908665" cy="13542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8800" b="1" i="1" smtClean="0">
                          <a:solidFill>
                            <a:srgbClr val="00B050"/>
                          </a:solidFill>
                          <a:latin typeface="+mj-ea"/>
                          <a:ea typeface="+mj-ea"/>
                        </a:rPr>
                        <m:t>+</m:t>
                      </m:r>
                    </m:oMath>
                  </m:oMathPara>
                </a14:m>
                <a:endParaRPr kumimoji="1" lang="ko-Kore-KR" altLang="en-US" sz="8800" b="1" dirty="0">
                  <a:solidFill>
                    <a:srgbClr val="00B050"/>
                  </a:solidFill>
                  <a:latin typeface="+mj-ea"/>
                  <a:ea typeface="+mj-ea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1F59FD6-9CEB-5600-14C7-3A40D91F9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0" y="4661230"/>
                <a:ext cx="908665" cy="1354217"/>
              </a:xfrm>
              <a:prstGeom prst="rect">
                <a:avLst/>
              </a:prstGeom>
              <a:blipFill>
                <a:blip r:embed="rId9"/>
                <a:stretch>
                  <a:fillRect l="-34722" r="-34722" b="-841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4546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9172575"/>
            <a:ext cx="9595465" cy="4256897"/>
          </a:xfrm>
          <a:custGeom>
            <a:avLst/>
            <a:gdLst/>
            <a:ahLst/>
            <a:cxnLst/>
            <a:rect l="l" t="t" r="r" b="b"/>
            <a:pathLst>
              <a:path w="9595465" h="4256897">
                <a:moveTo>
                  <a:pt x="0" y="0"/>
                </a:moveTo>
                <a:lnTo>
                  <a:pt x="9595465" y="0"/>
                </a:lnTo>
                <a:lnTo>
                  <a:pt x="9595465" y="4256897"/>
                </a:lnTo>
                <a:lnTo>
                  <a:pt x="0" y="4256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5160227D-0F46-C8F4-8F64-FA5B480C4985}"/>
              </a:ext>
            </a:extLst>
          </p:cNvPr>
          <p:cNvSpPr txBox="1"/>
          <p:nvPr/>
        </p:nvSpPr>
        <p:spPr>
          <a:xfrm>
            <a:off x="17254786" y="-1904808"/>
            <a:ext cx="795089" cy="14087091"/>
          </a:xfrm>
          <a:prstGeom prst="rect">
            <a:avLst/>
          </a:prstGeom>
        </p:spPr>
        <p:txBody>
          <a:bodyPr vert="vert"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ko-KR" altLang="en-US" sz="5200" dirty="0">
                <a:solidFill>
                  <a:srgbClr val="EBD29C"/>
                </a:solidFill>
                <a:ea typeface="210 나의동무"/>
              </a:rPr>
              <a:t>핵심 기능</a:t>
            </a:r>
            <a:endParaRPr lang="en-US" sz="5200" dirty="0">
              <a:solidFill>
                <a:srgbClr val="EBD29C"/>
              </a:solidFill>
              <a:ea typeface="210 나의동무"/>
            </a:endParaRP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B09948EF-CBF0-3A6C-459D-FBDED69CBE12}"/>
              </a:ext>
            </a:extLst>
          </p:cNvPr>
          <p:cNvSpPr/>
          <p:nvPr/>
        </p:nvSpPr>
        <p:spPr>
          <a:xfrm flipH="1">
            <a:off x="8388463" y="9514705"/>
            <a:ext cx="9899537" cy="4391795"/>
          </a:xfrm>
          <a:custGeom>
            <a:avLst/>
            <a:gdLst/>
            <a:ahLst/>
            <a:cxnLst/>
            <a:rect l="l" t="t" r="r" b="b"/>
            <a:pathLst>
              <a:path w="9899537" h="4391795">
                <a:moveTo>
                  <a:pt x="9899537" y="0"/>
                </a:moveTo>
                <a:lnTo>
                  <a:pt x="0" y="0"/>
                </a:lnTo>
                <a:lnTo>
                  <a:pt x="0" y="4391795"/>
                </a:lnTo>
                <a:lnTo>
                  <a:pt x="9899537" y="4391795"/>
                </a:lnTo>
                <a:lnTo>
                  <a:pt x="989953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F1874509-FA96-35A2-8275-07F301F071BA}"/>
              </a:ext>
            </a:extLst>
          </p:cNvPr>
          <p:cNvSpPr txBox="1"/>
          <p:nvPr/>
        </p:nvSpPr>
        <p:spPr>
          <a:xfrm>
            <a:off x="2105217" y="0"/>
            <a:ext cx="14077566" cy="144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80"/>
              </a:lnSpc>
              <a:spcBef>
                <a:spcPct val="0"/>
              </a:spcBef>
            </a:pPr>
            <a:r>
              <a:rPr lang="en-US" sz="6600" dirty="0">
                <a:solidFill>
                  <a:srgbClr val="000000"/>
                </a:solidFill>
                <a:latin typeface="210 나의동무" panose="020B0600000101010101" charset="-127"/>
                <a:ea typeface="210 나의동무" panose="020B0600000101010101" charset="-127"/>
              </a:rPr>
              <a:t>1</a:t>
            </a:r>
            <a:r>
              <a:rPr lang="en-US" altLang="ko-KR" sz="6600" dirty="0">
                <a:solidFill>
                  <a:srgbClr val="000000"/>
                </a:solidFill>
                <a:latin typeface="210 나의동무" panose="020B0600000101010101" charset="-127"/>
                <a:ea typeface="210 나의동무" panose="020B0600000101010101" charset="-127"/>
              </a:rPr>
              <a:t>.</a:t>
            </a:r>
            <a:r>
              <a:rPr lang="en-US" sz="6600" dirty="0">
                <a:solidFill>
                  <a:srgbClr val="000000"/>
                </a:solidFill>
                <a:latin typeface="210 나의동무" panose="020B0600000101010101" charset="-127"/>
                <a:ea typeface="210 나의동무" panose="020B0600000101010101" charset="-127"/>
              </a:rPr>
              <a:t> </a:t>
            </a:r>
            <a:r>
              <a:rPr lang="ko-KR" altLang="en-US" sz="6600" dirty="0">
                <a:solidFill>
                  <a:srgbClr val="000000"/>
                </a:solidFill>
                <a:latin typeface="210 나의동무" panose="020B0600000101010101" charset="-127"/>
                <a:ea typeface="210 나의동무" panose="020B0600000101010101" charset="-127"/>
              </a:rPr>
              <a:t>메인 화면 </a:t>
            </a:r>
            <a:r>
              <a:rPr lang="en-US" altLang="ko-KR" sz="6600" dirty="0">
                <a:solidFill>
                  <a:srgbClr val="000000"/>
                </a:solidFill>
                <a:latin typeface="210 나의동무" panose="020B0600000101010101" charset="-127"/>
                <a:ea typeface="210 나의동무" panose="020B0600000101010101" charset="-127"/>
              </a:rPr>
              <a:t>( </a:t>
            </a:r>
            <a:r>
              <a:rPr lang="ko-KR" altLang="en-US" sz="6600" dirty="0" err="1">
                <a:solidFill>
                  <a:srgbClr val="000000"/>
                </a:solidFill>
                <a:latin typeface="210 나의동무" panose="020B0600000101010101" charset="-127"/>
                <a:ea typeface="210 나의동무" panose="020B0600000101010101" charset="-127"/>
              </a:rPr>
              <a:t>검색창</a:t>
            </a:r>
            <a:r>
              <a:rPr lang="ko-KR" altLang="en-US" sz="6600" dirty="0">
                <a:solidFill>
                  <a:srgbClr val="000000"/>
                </a:solidFill>
                <a:latin typeface="210 나의동무" panose="020B0600000101010101" charset="-127"/>
                <a:ea typeface="210 나의동무" panose="020B0600000101010101" charset="-127"/>
              </a:rPr>
              <a:t> </a:t>
            </a:r>
            <a:r>
              <a:rPr lang="en-US" altLang="ko-KR" sz="6600" dirty="0">
                <a:solidFill>
                  <a:srgbClr val="000000"/>
                </a:solidFill>
                <a:latin typeface="210 나의동무" panose="020B0600000101010101" charset="-127"/>
                <a:ea typeface="210 나의동무" panose="020B0600000101010101" charset="-127"/>
              </a:rPr>
              <a:t>on )</a:t>
            </a:r>
            <a:endParaRPr lang="en-US" sz="6600" dirty="0">
              <a:solidFill>
                <a:srgbClr val="000000"/>
              </a:solidFill>
              <a:latin typeface="210 나의동무" panose="020B0600000101010101" charset="-127"/>
              <a:ea typeface="210 나의동무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3851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3817</TotalTime>
  <Words>443</Words>
  <Application>Microsoft Macintosh PowerPoint</Application>
  <PresentationFormat>사용자 지정</PresentationFormat>
  <Paragraphs>78</Paragraphs>
  <Slides>17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Bahnschrift SemiBold Condensed</vt:lpstr>
      <vt:lpstr>Calibri</vt:lpstr>
      <vt:lpstr>한컴 고딕</vt:lpstr>
      <vt:lpstr>210 나의동무</vt:lpstr>
      <vt:lpstr>Malgun Gothic</vt:lpstr>
      <vt:lpstr>Dekko</vt:lpstr>
      <vt:lpstr>BM HANNA Air OTF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Cute Illustrated Weekly Log Presentation</dc:title>
  <dc:creator>pc</dc:creator>
  <cp:lastModifiedBy>이민윤</cp:lastModifiedBy>
  <cp:revision>50</cp:revision>
  <dcterms:created xsi:type="dcterms:W3CDTF">2006-08-16T00:00:00Z</dcterms:created>
  <dcterms:modified xsi:type="dcterms:W3CDTF">2023-06-19T17:43:17Z</dcterms:modified>
  <dc:identifier>DAFkxgiW1JY</dc:identifier>
</cp:coreProperties>
</file>